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89" r:id="rId3"/>
    <p:sldId id="296" r:id="rId4"/>
    <p:sldId id="297" r:id="rId5"/>
    <p:sldId id="304" r:id="rId6"/>
    <p:sldId id="305" r:id="rId7"/>
    <p:sldId id="306" r:id="rId8"/>
    <p:sldId id="307" r:id="rId9"/>
    <p:sldId id="308" r:id="rId10"/>
    <p:sldId id="309" r:id="rId11"/>
    <p:sldId id="310" r:id="rId12"/>
    <p:sldId id="311" r:id="rId13"/>
    <p:sldId id="298" r:id="rId14"/>
    <p:sldId id="318" r:id="rId15"/>
    <p:sldId id="319" r:id="rId16"/>
    <p:sldId id="320" r:id="rId17"/>
    <p:sldId id="321" r:id="rId18"/>
    <p:sldId id="334" r:id="rId19"/>
    <p:sldId id="323" r:id="rId20"/>
    <p:sldId id="324" r:id="rId21"/>
    <p:sldId id="325" r:id="rId22"/>
    <p:sldId id="326" r:id="rId23"/>
    <p:sldId id="299" r:id="rId24"/>
    <p:sldId id="313" r:id="rId25"/>
    <p:sldId id="300" r:id="rId26"/>
    <p:sldId id="314" r:id="rId27"/>
    <p:sldId id="327" r:id="rId28"/>
    <p:sldId id="301" r:id="rId29"/>
    <p:sldId id="315" r:id="rId30"/>
    <p:sldId id="328" r:id="rId31"/>
    <p:sldId id="302" r:id="rId32"/>
    <p:sldId id="316" r:id="rId33"/>
    <p:sldId id="303" r:id="rId34"/>
    <p:sldId id="317" r:id="rId35"/>
    <p:sldId id="329" r:id="rId36"/>
    <p:sldId id="331" r:id="rId37"/>
    <p:sldId id="330" r:id="rId38"/>
    <p:sldId id="336" r:id="rId39"/>
    <p:sldId id="338"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Rhodes" initials="RR" lastIdx="37" clrIdx="0">
    <p:extLst>
      <p:ext uri="{19B8F6BF-5375-455C-9EA6-DF929625EA0E}">
        <p15:presenceInfo xmlns:p15="http://schemas.microsoft.com/office/powerpoint/2012/main" userId="1d0869613b5a9c6e" providerId="Windows Live"/>
      </p:ext>
    </p:extLst>
  </p:cmAuthor>
  <p:cmAuthor id="2" name="Whitney Fowler" initials="WF" lastIdx="9" clrIdx="1">
    <p:extLst>
      <p:ext uri="{19B8F6BF-5375-455C-9EA6-DF929625EA0E}">
        <p15:presenceInfo xmlns:p15="http://schemas.microsoft.com/office/powerpoint/2012/main" userId="S-1-5-21-1527950376-3420975135-3306108593-104426" providerId="AD"/>
      </p:ext>
    </p:extLst>
  </p:cmAuthor>
  <p:cmAuthor id="3" name="Hillary Simpson" initials="HS" lastIdx="6" clrIdx="2">
    <p:extLst>
      <p:ext uri="{19B8F6BF-5375-455C-9EA6-DF929625EA0E}">
        <p15:presenceInfo xmlns:p15="http://schemas.microsoft.com/office/powerpoint/2012/main" userId="2693dead4d4f1289" providerId="Windows Live"/>
      </p:ext>
    </p:extLst>
  </p:cmAuthor>
  <p:cmAuthor id="4" name="Melissa Martin" initials="MM" lastIdx="8" clrIdx="3">
    <p:extLst>
      <p:ext uri="{19B8F6BF-5375-455C-9EA6-DF929625EA0E}">
        <p15:presenceInfo xmlns:p15="http://schemas.microsoft.com/office/powerpoint/2012/main" userId="S-1-5-21-1527950376-3420975135-3306108593-103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ACB4"/>
    <a:srgbClr val="138788"/>
    <a:srgbClr val="C4DC70"/>
    <a:srgbClr val="A3C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9" autoAdjust="0"/>
    <p:restoredTop sz="67907" autoAdjust="0"/>
  </p:normalViewPr>
  <p:slideViewPr>
    <p:cSldViewPr snapToGrid="0">
      <p:cViewPr varScale="1">
        <p:scale>
          <a:sx n="59" d="100"/>
          <a:sy n="59" d="100"/>
        </p:scale>
        <p:origin x="1435" y="67"/>
      </p:cViewPr>
      <p:guideLst/>
    </p:cSldViewPr>
  </p:slideViewPr>
  <p:outlineViewPr>
    <p:cViewPr>
      <p:scale>
        <a:sx n="33" d="100"/>
        <a:sy n="33" d="100"/>
      </p:scale>
      <p:origin x="0" y="-732"/>
    </p:cViewPr>
  </p:outlineViewPr>
  <p:notesTextViewPr>
    <p:cViewPr>
      <p:scale>
        <a:sx n="125" d="100"/>
        <a:sy n="125" d="100"/>
      </p:scale>
      <p:origin x="0" y="0"/>
    </p:cViewPr>
  </p:notesTextViewPr>
  <p:sorterViewPr>
    <p:cViewPr>
      <p:scale>
        <a:sx n="100" d="100"/>
        <a:sy n="100" d="100"/>
      </p:scale>
      <p:origin x="0" y="-27456"/>
    </p:cViewPr>
  </p:sorterViewPr>
  <p:notesViewPr>
    <p:cSldViewPr snapToGrid="0">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739AE0E5-F387-4D3A-ABDD-B7146163A207}" type="datetimeFigureOut">
              <a:rPr lang="en-US" smtClean="0"/>
              <a:t>10/29/2019</a:t>
            </a:fld>
            <a:endParaRPr lang="en-US" dirty="0"/>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2478389E-545C-4796-B214-02DFD072E85A}" type="slidenum">
              <a:rPr lang="en-US" smtClean="0"/>
              <a:t>‹#›</a:t>
            </a:fld>
            <a:endParaRPr lang="en-US" dirty="0"/>
          </a:p>
        </p:txBody>
      </p:sp>
    </p:spTree>
    <p:extLst>
      <p:ext uri="{BB962C8B-B14F-4D97-AF65-F5344CB8AC3E}">
        <p14:creationId xmlns:p14="http://schemas.microsoft.com/office/powerpoint/2010/main" val="1535124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B6FC9D03-22F2-47AC-9740-98A6F5B4D57F}" type="datetimeFigureOut">
              <a:rPr lang="en-US" smtClean="0"/>
              <a:t>10/29/2019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32B00CC4-5F2C-465B-802B-BD0EDD713886}" type="slidenum">
              <a:rPr lang="en-US" smtClean="0"/>
              <a:t>‹#›</a:t>
            </a:fld>
            <a:endParaRPr lang="en-US" dirty="0"/>
          </a:p>
        </p:txBody>
      </p:sp>
    </p:spTree>
    <p:extLst>
      <p:ext uri="{BB962C8B-B14F-4D97-AF65-F5344CB8AC3E}">
        <p14:creationId xmlns:p14="http://schemas.microsoft.com/office/powerpoint/2010/main" val="52464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ma.gov/national-preparedness-syste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a:t>
            </a:fld>
            <a:endParaRPr lang="en-US" dirty="0"/>
          </a:p>
        </p:txBody>
      </p:sp>
    </p:spTree>
    <p:extLst>
      <p:ext uri="{BB962C8B-B14F-4D97-AF65-F5344CB8AC3E}">
        <p14:creationId xmlns:p14="http://schemas.microsoft.com/office/powerpoint/2010/main" val="3503334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10</a:t>
            </a:fld>
            <a:endParaRPr lang="en-US" dirty="0"/>
          </a:p>
        </p:txBody>
      </p:sp>
    </p:spTree>
    <p:extLst>
      <p:ext uri="{BB962C8B-B14F-4D97-AF65-F5344CB8AC3E}">
        <p14:creationId xmlns:p14="http://schemas.microsoft.com/office/powerpoint/2010/main" val="393808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11</a:t>
            </a:fld>
            <a:endParaRPr lang="en-US" dirty="0"/>
          </a:p>
        </p:txBody>
      </p:sp>
    </p:spTree>
    <p:extLst>
      <p:ext uri="{BB962C8B-B14F-4D97-AF65-F5344CB8AC3E}">
        <p14:creationId xmlns:p14="http://schemas.microsoft.com/office/powerpoint/2010/main" val="174686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12</a:t>
            </a:fld>
            <a:endParaRPr lang="en-US" dirty="0"/>
          </a:p>
        </p:txBody>
      </p:sp>
    </p:spTree>
    <p:extLst>
      <p:ext uri="{BB962C8B-B14F-4D97-AF65-F5344CB8AC3E}">
        <p14:creationId xmlns:p14="http://schemas.microsoft.com/office/powerpoint/2010/main" val="212664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13</a:t>
            </a:fld>
            <a:endParaRPr lang="en-US" dirty="0"/>
          </a:p>
        </p:txBody>
      </p:sp>
    </p:spTree>
    <p:extLst>
      <p:ext uri="{BB962C8B-B14F-4D97-AF65-F5344CB8AC3E}">
        <p14:creationId xmlns:p14="http://schemas.microsoft.com/office/powerpoint/2010/main" val="658482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Activity 1: Develop or review/revise committee membership</a:t>
            </a:r>
          </a:p>
          <a:p>
            <a:endParaRPr lang="en-US" dirty="0" smtClean="0"/>
          </a:p>
          <a:p>
            <a:r>
              <a:rPr lang="en-US" dirty="0" smtClean="0"/>
              <a:t>Look at handout 1. Emergency Management</a:t>
            </a:r>
            <a:r>
              <a:rPr lang="en-US" baseline="0" dirty="0" smtClean="0"/>
              <a:t> Committee;</a:t>
            </a:r>
          </a:p>
          <a:p>
            <a:r>
              <a:rPr lang="en-US" baseline="0" dirty="0" smtClean="0"/>
              <a:t>Do handout 1a. Emergency Management Committee Membership;</a:t>
            </a:r>
          </a:p>
        </p:txBody>
      </p:sp>
      <p:sp>
        <p:nvSpPr>
          <p:cNvPr id="4" name="Slide Number Placeholder 3"/>
          <p:cNvSpPr>
            <a:spLocks noGrp="1"/>
          </p:cNvSpPr>
          <p:nvPr>
            <p:ph type="sldNum" sz="quarter" idx="10"/>
          </p:nvPr>
        </p:nvSpPr>
        <p:spPr/>
        <p:txBody>
          <a:bodyPr/>
          <a:lstStyle/>
          <a:p>
            <a:fld id="{32B00CC4-5F2C-465B-802B-BD0EDD713886}" type="slidenum">
              <a:rPr lang="en-US" smtClean="0"/>
              <a:t>14</a:t>
            </a:fld>
            <a:endParaRPr lang="en-US" dirty="0"/>
          </a:p>
        </p:txBody>
      </p:sp>
    </p:spTree>
    <p:extLst>
      <p:ext uri="{BB962C8B-B14F-4D97-AF65-F5344CB8AC3E}">
        <p14:creationId xmlns:p14="http://schemas.microsoft.com/office/powerpoint/2010/main" val="245582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Activity 2: Develop or review/revise meeting agenda</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15</a:t>
            </a:fld>
            <a:endParaRPr lang="en-US" dirty="0"/>
          </a:p>
        </p:txBody>
      </p:sp>
    </p:spTree>
    <p:extLst>
      <p:ext uri="{BB962C8B-B14F-4D97-AF65-F5344CB8AC3E}">
        <p14:creationId xmlns:p14="http://schemas.microsoft.com/office/powerpoint/2010/main" val="4191598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16</a:t>
            </a:fld>
            <a:endParaRPr lang="en-US" dirty="0"/>
          </a:p>
        </p:txBody>
      </p:sp>
    </p:spTree>
    <p:extLst>
      <p:ext uri="{BB962C8B-B14F-4D97-AF65-F5344CB8AC3E}">
        <p14:creationId xmlns:p14="http://schemas.microsoft.com/office/powerpoint/2010/main" val="27832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17</a:t>
            </a:fld>
            <a:endParaRPr lang="en-US" dirty="0"/>
          </a:p>
        </p:txBody>
      </p:sp>
    </p:spTree>
    <p:extLst>
      <p:ext uri="{BB962C8B-B14F-4D97-AF65-F5344CB8AC3E}">
        <p14:creationId xmlns:p14="http://schemas.microsoft.com/office/powerpoint/2010/main" val="381376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18</a:t>
            </a:fld>
            <a:endParaRPr lang="en-US" dirty="0"/>
          </a:p>
        </p:txBody>
      </p:sp>
    </p:spTree>
    <p:extLst>
      <p:ext uri="{BB962C8B-B14F-4D97-AF65-F5344CB8AC3E}">
        <p14:creationId xmlns:p14="http://schemas.microsoft.com/office/powerpoint/2010/main" val="289906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19</a:t>
            </a:fld>
            <a:endParaRPr lang="en-US" dirty="0"/>
          </a:p>
        </p:txBody>
      </p:sp>
    </p:spTree>
    <p:extLst>
      <p:ext uri="{BB962C8B-B14F-4D97-AF65-F5344CB8AC3E}">
        <p14:creationId xmlns:p14="http://schemas.microsoft.com/office/powerpoint/2010/main" val="340341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2</a:t>
            </a:fld>
            <a:endParaRPr lang="en-US" dirty="0"/>
          </a:p>
        </p:txBody>
      </p:sp>
    </p:spTree>
    <p:extLst>
      <p:ext uri="{BB962C8B-B14F-4D97-AF65-F5344CB8AC3E}">
        <p14:creationId xmlns:p14="http://schemas.microsoft.com/office/powerpoint/2010/main" val="1266289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20</a:t>
            </a:fld>
            <a:endParaRPr lang="en-US" dirty="0"/>
          </a:p>
        </p:txBody>
      </p:sp>
    </p:spTree>
    <p:extLst>
      <p:ext uri="{BB962C8B-B14F-4D97-AF65-F5344CB8AC3E}">
        <p14:creationId xmlns:p14="http://schemas.microsoft.com/office/powerpoint/2010/main" val="217598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Activity 3: Develop or review/revise ICS structure and identify primary and secondary EOC locations</a:t>
            </a:r>
          </a:p>
          <a:p>
            <a:r>
              <a:rPr lang="en-US" dirty="0" smtClean="0">
                <a:solidFill>
                  <a:srgbClr val="FF0000"/>
                </a:solidFill>
              </a:rPr>
              <a:t>Activity 4: Identify primary and secondary leadership for succession planning</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21</a:t>
            </a:fld>
            <a:endParaRPr lang="en-US" dirty="0"/>
          </a:p>
        </p:txBody>
      </p:sp>
    </p:spTree>
    <p:extLst>
      <p:ext uri="{BB962C8B-B14F-4D97-AF65-F5344CB8AC3E}">
        <p14:creationId xmlns:p14="http://schemas.microsoft.com/office/powerpoint/2010/main" val="132838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Activity 5: Conduct five-minute exercise</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22</a:t>
            </a:fld>
            <a:endParaRPr lang="en-US" dirty="0"/>
          </a:p>
        </p:txBody>
      </p:sp>
    </p:spTree>
    <p:extLst>
      <p:ext uri="{BB962C8B-B14F-4D97-AF65-F5344CB8AC3E}">
        <p14:creationId xmlns:p14="http://schemas.microsoft.com/office/powerpoint/2010/main" val="161458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23</a:t>
            </a:fld>
            <a:endParaRPr lang="en-US" dirty="0"/>
          </a:p>
        </p:txBody>
      </p:sp>
    </p:spTree>
    <p:extLst>
      <p:ext uri="{BB962C8B-B14F-4D97-AF65-F5344CB8AC3E}">
        <p14:creationId xmlns:p14="http://schemas.microsoft.com/office/powerpoint/2010/main" val="371374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Activity 6: Emergency notifications worksheet</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24</a:t>
            </a:fld>
            <a:endParaRPr lang="en-US" dirty="0"/>
          </a:p>
        </p:txBody>
      </p:sp>
    </p:spTree>
    <p:extLst>
      <p:ext uri="{BB962C8B-B14F-4D97-AF65-F5344CB8AC3E}">
        <p14:creationId xmlns:p14="http://schemas.microsoft.com/office/powerpoint/2010/main" val="1793188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25</a:t>
            </a:fld>
            <a:endParaRPr lang="en-US" dirty="0"/>
          </a:p>
        </p:txBody>
      </p:sp>
    </p:spTree>
    <p:extLst>
      <p:ext uri="{BB962C8B-B14F-4D97-AF65-F5344CB8AC3E}">
        <p14:creationId xmlns:p14="http://schemas.microsoft.com/office/powerpoint/2010/main" val="1668811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Activity 7: First column of Essential Services and Staffing Plan Worksheet</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26</a:t>
            </a:fld>
            <a:endParaRPr lang="en-US" dirty="0"/>
          </a:p>
        </p:txBody>
      </p:sp>
    </p:spTree>
    <p:extLst>
      <p:ext uri="{BB962C8B-B14F-4D97-AF65-F5344CB8AC3E}">
        <p14:creationId xmlns:p14="http://schemas.microsoft.com/office/powerpoint/2010/main" val="392688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27</a:t>
            </a:fld>
            <a:endParaRPr lang="en-US" dirty="0"/>
          </a:p>
        </p:txBody>
      </p:sp>
    </p:spTree>
    <p:extLst>
      <p:ext uri="{BB962C8B-B14F-4D97-AF65-F5344CB8AC3E}">
        <p14:creationId xmlns:p14="http://schemas.microsoft.com/office/powerpoint/2010/main" val="2387779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28</a:t>
            </a:fld>
            <a:endParaRPr lang="en-US" dirty="0"/>
          </a:p>
        </p:txBody>
      </p:sp>
    </p:spTree>
    <p:extLst>
      <p:ext uri="{BB962C8B-B14F-4D97-AF65-F5344CB8AC3E}">
        <p14:creationId xmlns:p14="http://schemas.microsoft.com/office/powerpoint/2010/main" val="2010320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Activity 7: Complete Essential Services and Staffing Plan Worksheet</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29</a:t>
            </a:fld>
            <a:endParaRPr lang="en-US" dirty="0"/>
          </a:p>
        </p:txBody>
      </p:sp>
    </p:spTree>
    <p:extLst>
      <p:ext uri="{BB962C8B-B14F-4D97-AF65-F5344CB8AC3E}">
        <p14:creationId xmlns:p14="http://schemas.microsoft.com/office/powerpoint/2010/main" val="79825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a:t>
            </a:fld>
            <a:endParaRPr lang="en-US" dirty="0"/>
          </a:p>
        </p:txBody>
      </p:sp>
    </p:spTree>
    <p:extLst>
      <p:ext uri="{BB962C8B-B14F-4D97-AF65-F5344CB8AC3E}">
        <p14:creationId xmlns:p14="http://schemas.microsoft.com/office/powerpoint/2010/main" val="2629285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30</a:t>
            </a:fld>
            <a:endParaRPr lang="en-US" dirty="0"/>
          </a:p>
        </p:txBody>
      </p:sp>
    </p:spTree>
    <p:extLst>
      <p:ext uri="{BB962C8B-B14F-4D97-AF65-F5344CB8AC3E}">
        <p14:creationId xmlns:p14="http://schemas.microsoft.com/office/powerpoint/2010/main" val="1075414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31</a:t>
            </a:fld>
            <a:endParaRPr lang="en-US" dirty="0"/>
          </a:p>
        </p:txBody>
      </p:sp>
    </p:spTree>
    <p:extLst>
      <p:ext uri="{BB962C8B-B14F-4D97-AF65-F5344CB8AC3E}">
        <p14:creationId xmlns:p14="http://schemas.microsoft.com/office/powerpoint/2010/main" val="2294324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32</a:t>
            </a:fld>
            <a:endParaRPr lang="en-US" dirty="0"/>
          </a:p>
        </p:txBody>
      </p:sp>
    </p:spTree>
    <p:extLst>
      <p:ext uri="{BB962C8B-B14F-4D97-AF65-F5344CB8AC3E}">
        <p14:creationId xmlns:p14="http://schemas.microsoft.com/office/powerpoint/2010/main" val="3529299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33</a:t>
            </a:fld>
            <a:endParaRPr lang="en-US" dirty="0"/>
          </a:p>
        </p:txBody>
      </p:sp>
    </p:spTree>
    <p:extLst>
      <p:ext uri="{BB962C8B-B14F-4D97-AF65-F5344CB8AC3E}">
        <p14:creationId xmlns:p14="http://schemas.microsoft.com/office/powerpoint/2010/main" val="3282566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34</a:t>
            </a:fld>
            <a:endParaRPr lang="en-US" dirty="0"/>
          </a:p>
        </p:txBody>
      </p:sp>
    </p:spTree>
    <p:extLst>
      <p:ext uri="{BB962C8B-B14F-4D97-AF65-F5344CB8AC3E}">
        <p14:creationId xmlns:p14="http://schemas.microsoft.com/office/powerpoint/2010/main" val="445198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35</a:t>
            </a:fld>
            <a:endParaRPr lang="en-US" dirty="0"/>
          </a:p>
        </p:txBody>
      </p:sp>
    </p:spTree>
    <p:extLst>
      <p:ext uri="{BB962C8B-B14F-4D97-AF65-F5344CB8AC3E}">
        <p14:creationId xmlns:p14="http://schemas.microsoft.com/office/powerpoint/2010/main" val="610447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36</a:t>
            </a:fld>
            <a:endParaRPr lang="en-US" dirty="0"/>
          </a:p>
        </p:txBody>
      </p:sp>
    </p:spTree>
    <p:extLst>
      <p:ext uri="{BB962C8B-B14F-4D97-AF65-F5344CB8AC3E}">
        <p14:creationId xmlns:p14="http://schemas.microsoft.com/office/powerpoint/2010/main" val="3442589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37</a:t>
            </a:fld>
            <a:endParaRPr lang="en-US" dirty="0"/>
          </a:p>
        </p:txBody>
      </p:sp>
    </p:spTree>
    <p:extLst>
      <p:ext uri="{BB962C8B-B14F-4D97-AF65-F5344CB8AC3E}">
        <p14:creationId xmlns:p14="http://schemas.microsoft.com/office/powerpoint/2010/main" val="997545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38</a:t>
            </a:fld>
            <a:endParaRPr lang="en-US" dirty="0"/>
          </a:p>
        </p:txBody>
      </p:sp>
    </p:spTree>
    <p:extLst>
      <p:ext uri="{BB962C8B-B14F-4D97-AF65-F5344CB8AC3E}">
        <p14:creationId xmlns:p14="http://schemas.microsoft.com/office/powerpoint/2010/main" val="913108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350B0-2B0D-48EC-B748-5C0658B098A1}" type="slidenum">
              <a:rPr lang="en-US" smtClean="0"/>
              <a:t>39</a:t>
            </a:fld>
            <a:endParaRPr lang="en-US"/>
          </a:p>
        </p:txBody>
      </p:sp>
    </p:spTree>
    <p:extLst>
      <p:ext uri="{BB962C8B-B14F-4D97-AF65-F5344CB8AC3E}">
        <p14:creationId xmlns:p14="http://schemas.microsoft.com/office/powerpoint/2010/main" val="20067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World War II emergency management has focused primarily on preparedness. Often this involved preparing for enemy attack. Community preparedness for all disasters requires identifying resources and expertise in advance, and planning how these can be used in a disaster. However, preparedness is only one phase of emergency management. Current thinking defines four phases of emergency management: mitigation, preparedness, response, and recovery. There are entire courses on each of these phases.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Mitigation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Preventing future emergencies or minimizing their effects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Includes any activities that prevent an emergency, reduce the chance of an emergency happening, or reduce the damaging effects of unavoidable emergencies.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Buying flood and fire insurance for your home is a mitigation activity.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Mitigation activities take place </a:t>
            </a:r>
            <a:r>
              <a:rPr lang="en-US" sz="1200" b="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after</a:t>
            </a:r>
            <a:r>
              <a:rPr lang="en-US" sz="1200" kern="1200" dirty="0" smtClean="0">
                <a:solidFill>
                  <a:schemeClr val="tx1"/>
                </a:solidFill>
                <a:effectLst/>
                <a:latin typeface="+mn-lt"/>
                <a:ea typeface="+mn-ea"/>
                <a:cs typeface="+mn-cs"/>
              </a:rPr>
              <a:t> emergencies.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Preparedness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Preparing to handle an emergency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Includes plans or preparations made to save lives and to help response and rescue operations.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Evacuation plans and stocking food and water are both examples of preparedness.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Preparedness activities take place </a:t>
            </a:r>
            <a:r>
              <a:rPr lang="en-US" sz="1200" b="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an emergency occurs.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Response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Responding safely to an emergency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Includes actions taken to save lives and prevent further property damage in an emergency situation. Response is putting your preparedness plans into action.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Seeking shelter from a tornado or turning off gas valves in an earthquake are both response activities.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Response activities take place </a:t>
            </a:r>
            <a:r>
              <a:rPr lang="en-US" sz="1200" b="1" kern="1200" dirty="0" smtClean="0">
                <a:solidFill>
                  <a:schemeClr val="tx1"/>
                </a:solidFill>
                <a:effectLst/>
                <a:latin typeface="+mn-lt"/>
                <a:ea typeface="+mn-ea"/>
                <a:cs typeface="+mn-cs"/>
              </a:rPr>
              <a:t>during</a:t>
            </a:r>
            <a:r>
              <a:rPr lang="en-US" sz="1200" kern="1200" dirty="0" smtClean="0">
                <a:solidFill>
                  <a:schemeClr val="tx1"/>
                </a:solidFill>
                <a:effectLst/>
                <a:latin typeface="+mn-lt"/>
                <a:ea typeface="+mn-ea"/>
                <a:cs typeface="+mn-cs"/>
              </a:rPr>
              <a:t> an emergency.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Recovery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Recovering from an emergency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Includes actions taken to return to a normal or an even safer situation following an emergency.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Recovery includes getting financial assistance to help pay for the repairs.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Recovery activities take place </a:t>
            </a:r>
            <a:r>
              <a:rPr lang="en-US" sz="1200" b="1" kern="1200" dirty="0" smtClean="0">
                <a:solidFill>
                  <a:schemeClr val="tx1"/>
                </a:solidFill>
                <a:effectLst/>
                <a:latin typeface="+mn-lt"/>
                <a:ea typeface="+mn-ea"/>
                <a:cs typeface="+mn-cs"/>
              </a:rPr>
              <a:t>after</a:t>
            </a:r>
            <a:r>
              <a:rPr lang="en-US" sz="1200" kern="1200" dirty="0" smtClean="0">
                <a:solidFill>
                  <a:schemeClr val="tx1"/>
                </a:solidFill>
                <a:effectLst/>
                <a:latin typeface="+mn-lt"/>
                <a:ea typeface="+mn-ea"/>
                <a:cs typeface="+mn-cs"/>
              </a:rPr>
              <a:t> an emergency.</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4</a:t>
            </a:fld>
            <a:endParaRPr lang="en-US" dirty="0"/>
          </a:p>
        </p:txBody>
      </p:sp>
    </p:spTree>
    <p:extLst>
      <p:ext uri="{BB962C8B-B14F-4D97-AF65-F5344CB8AC3E}">
        <p14:creationId xmlns:p14="http://schemas.microsoft.com/office/powerpoint/2010/main" val="370420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Emergency Preparedness is a continuous cycle of planning, organizing, equipping, training, exercising, evaluating and taking corrective action to enable effective coordination during emergency response operations. By increasing the preparedness of the whole community, we can reduce the impact of future disasters on life, property, and the economy.</a:t>
            </a:r>
          </a:p>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Preparedness Cycle</a:t>
            </a:r>
            <a:r>
              <a:rPr lang="en-US" sz="1200" b="0" i="0" kern="1200" dirty="0" smtClean="0">
                <a:solidFill>
                  <a:schemeClr val="tx1"/>
                </a:solidFill>
                <a:effectLst/>
                <a:latin typeface="+mn-lt"/>
                <a:ea typeface="+mn-ea"/>
                <a:cs typeface="+mn-cs"/>
              </a:rPr>
              <a:t> is one element of a broader </a:t>
            </a:r>
            <a:r>
              <a:rPr lang="en-US" sz="1200" b="0" i="0" u="sng" kern="1200" dirty="0" smtClean="0">
                <a:solidFill>
                  <a:schemeClr val="tx1"/>
                </a:solidFill>
                <a:effectLst/>
                <a:latin typeface="+mn-lt"/>
                <a:ea typeface="+mn-ea"/>
                <a:cs typeface="+mn-cs"/>
                <a:hlinkClick r:id="rId3"/>
              </a:rPr>
              <a:t>National Preparedness System</a:t>
            </a:r>
            <a:r>
              <a:rPr lang="en-US" sz="1200" b="0" i="0" kern="1200" dirty="0" smtClean="0">
                <a:solidFill>
                  <a:schemeClr val="tx1"/>
                </a:solidFill>
                <a:effectLst/>
                <a:latin typeface="+mn-lt"/>
                <a:ea typeface="+mn-ea"/>
                <a:cs typeface="+mn-cs"/>
              </a:rPr>
              <a:t> to prevent, protect against, respond to, recover from and mitigate against natural disasters, acts of terrorism, and other man-made disasters.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pPr fontAlgn="base"/>
            <a:r>
              <a:rPr lang="en-US" sz="1200" b="1" i="0" kern="1200" dirty="0" smtClean="0">
                <a:solidFill>
                  <a:schemeClr val="tx1"/>
                </a:solidFill>
                <a:effectLst/>
                <a:latin typeface="+mn-lt"/>
                <a:ea typeface="+mn-ea"/>
                <a:cs typeface="+mn-cs"/>
              </a:rPr>
              <a:t>The Preparedness Cycle elements include:</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Prevention</a:t>
            </a:r>
            <a:r>
              <a:rPr lang="en-US" sz="1200" b="0" i="0" kern="1200" dirty="0" smtClean="0">
                <a:solidFill>
                  <a:schemeClr val="tx1"/>
                </a:solidFill>
                <a:effectLst/>
                <a:latin typeface="+mn-lt"/>
                <a:ea typeface="+mn-ea"/>
                <a:cs typeface="+mn-cs"/>
              </a:rPr>
              <a:t> focuses on creating concrete plans, training, hazard response plans and exercises well ahead of a disaster to prepare your organization, through proactive planning, the risk of loss of life and injury can be limited through good evacuation plans, environmental planning and design standards.</a:t>
            </a:r>
          </a:p>
          <a:p>
            <a:pPr fontAlgn="base"/>
            <a:r>
              <a:rPr lang="en-US" sz="1200" b="1" i="0" kern="1200" dirty="0" smtClean="0">
                <a:solidFill>
                  <a:schemeClr val="tx1"/>
                </a:solidFill>
                <a:effectLst/>
                <a:latin typeface="+mn-lt"/>
                <a:ea typeface="+mn-ea"/>
                <a:cs typeface="+mn-cs"/>
              </a:rPr>
              <a:t>Preparedness </a:t>
            </a:r>
            <a:r>
              <a:rPr lang="en-US" sz="1200" b="0" i="0" kern="1200" dirty="0" smtClean="0">
                <a:solidFill>
                  <a:schemeClr val="tx1"/>
                </a:solidFill>
                <a:effectLst/>
                <a:latin typeface="+mn-lt"/>
                <a:ea typeface="+mn-ea"/>
                <a:cs typeface="+mn-cs"/>
              </a:rPr>
              <a:t>is a continuous cycle of planning, organizing, training, equipping, exercising, evaluating, and taking corrective action. These elements are the cornerstones of preparedness and focus on readiness to respond to all-hazards incidents and emergencies.</a:t>
            </a:r>
          </a:p>
          <a:p>
            <a:pPr fontAlgn="base"/>
            <a:r>
              <a:rPr lang="en-US" sz="1200" b="1" i="0" kern="1200" dirty="0" smtClean="0">
                <a:solidFill>
                  <a:schemeClr val="tx1"/>
                </a:solidFill>
                <a:effectLst/>
                <a:latin typeface="+mn-lt"/>
                <a:ea typeface="+mn-ea"/>
                <a:cs typeface="+mn-cs"/>
              </a:rPr>
              <a:t>Response </a:t>
            </a:r>
            <a:r>
              <a:rPr lang="en-US" sz="1200" b="0" i="0" kern="1200" dirty="0" smtClean="0">
                <a:solidFill>
                  <a:schemeClr val="tx1"/>
                </a:solidFill>
                <a:effectLst/>
                <a:latin typeface="+mn-lt"/>
                <a:ea typeface="+mn-ea"/>
                <a:cs typeface="+mn-cs"/>
              </a:rPr>
              <a:t>is the management of resources including personnel, equipment, and supplies and utilize the Incident Command System in an all-hazards approach. The response phase is a reaction to the occurrence of a catastrophic disaster.</a:t>
            </a:r>
          </a:p>
          <a:p>
            <a:pPr fontAlgn="base"/>
            <a:r>
              <a:rPr lang="en-US" sz="1200" b="1" i="0" kern="1200" dirty="0" smtClean="0">
                <a:solidFill>
                  <a:schemeClr val="tx1"/>
                </a:solidFill>
                <a:effectLst/>
                <a:latin typeface="+mn-lt"/>
                <a:ea typeface="+mn-ea"/>
                <a:cs typeface="+mn-cs"/>
              </a:rPr>
              <a:t>Recovery </a:t>
            </a:r>
            <a:r>
              <a:rPr lang="en-US" sz="1200" b="0" i="0" kern="1200" dirty="0" smtClean="0">
                <a:solidFill>
                  <a:schemeClr val="tx1"/>
                </a:solidFill>
                <a:effectLst/>
                <a:latin typeface="+mn-lt"/>
                <a:ea typeface="+mn-ea"/>
                <a:cs typeface="+mn-cs"/>
              </a:rPr>
              <a:t>activities continue beyond the emergency period and focus on restoring critical functions to stabilize operations and increase capacity to continue to serve their community after a disaster. The goal of the recovery phase is to bring the affected area back to some degree of normalcy as soon as possible.</a:t>
            </a:r>
          </a:p>
          <a:p>
            <a:pPr fontAlgn="base"/>
            <a:r>
              <a:rPr lang="en-US" sz="1200" b="1" i="0" kern="1200" dirty="0" smtClean="0">
                <a:solidFill>
                  <a:schemeClr val="tx1"/>
                </a:solidFill>
                <a:effectLst/>
                <a:latin typeface="+mn-lt"/>
                <a:ea typeface="+mn-ea"/>
                <a:cs typeface="+mn-cs"/>
              </a:rPr>
              <a:t>Mitigation</a:t>
            </a:r>
            <a:r>
              <a:rPr lang="en-US" sz="1200" b="0" i="0" kern="1200" dirty="0" smtClean="0">
                <a:solidFill>
                  <a:schemeClr val="tx1"/>
                </a:solidFill>
                <a:effectLst/>
                <a:latin typeface="+mn-lt"/>
                <a:ea typeface="+mn-ea"/>
                <a:cs typeface="+mn-cs"/>
              </a:rPr>
              <a:t> is the effort to reduce loss of life and property by developing structural and non-structural measures that will mitigate the effects of a disaster.</a:t>
            </a:r>
          </a:p>
          <a:p>
            <a:endParaRPr lang="en-US" dirty="0" smtClean="0"/>
          </a:p>
          <a:p>
            <a:pPr fontAlgn="base"/>
            <a:r>
              <a:rPr lang="en-US" sz="1200" b="1" i="0" kern="1200" dirty="0" smtClean="0">
                <a:solidFill>
                  <a:schemeClr val="tx1"/>
                </a:solidFill>
                <a:effectLst/>
                <a:latin typeface="+mn-lt"/>
                <a:ea typeface="+mn-ea"/>
                <a:cs typeface="+mn-cs"/>
              </a:rPr>
              <a:t>Other Emergency Preparedness Strategies Include:</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Emergency Preparedness activities should be completed </a:t>
            </a:r>
            <a:r>
              <a:rPr lang="en-US" sz="1200" b="1" i="0" kern="1200" dirty="0" smtClean="0">
                <a:solidFill>
                  <a:schemeClr val="tx1"/>
                </a:solidFill>
                <a:effectLst/>
                <a:latin typeface="+mn-lt"/>
                <a:ea typeface="+mn-ea"/>
                <a:cs typeface="+mn-cs"/>
              </a:rPr>
              <a:t>year round</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Emergency Preparedness is a continuous cycle of </a:t>
            </a:r>
            <a:r>
              <a:rPr lang="en-US" sz="1200" b="1" i="0" kern="1200" dirty="0" smtClean="0">
                <a:solidFill>
                  <a:schemeClr val="tx1"/>
                </a:solidFill>
                <a:effectLst/>
                <a:latin typeface="+mn-lt"/>
                <a:ea typeface="+mn-ea"/>
                <a:cs typeface="+mn-cs"/>
              </a:rPr>
              <a:t>process improvement</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It is important to document gaps in </a:t>
            </a:r>
            <a:r>
              <a:rPr lang="en-US" sz="1200" b="1" i="0" kern="1200" dirty="0" smtClean="0">
                <a:solidFill>
                  <a:schemeClr val="tx1"/>
                </a:solidFill>
                <a:effectLst/>
                <a:latin typeface="+mn-lt"/>
                <a:ea typeface="+mn-ea"/>
                <a:cs typeface="+mn-cs"/>
              </a:rPr>
              <a:t>your</a:t>
            </a:r>
            <a:r>
              <a:rPr lang="en-US" sz="1200" b="0" i="0" kern="1200" dirty="0" smtClean="0">
                <a:solidFill>
                  <a:schemeClr val="tx1"/>
                </a:solidFill>
                <a:effectLst/>
                <a:latin typeface="+mn-lt"/>
                <a:ea typeface="+mn-ea"/>
                <a:cs typeface="+mn-cs"/>
              </a:rPr>
              <a:t> emergency preparedness capacity so improvements can be made to your systems</a:t>
            </a:r>
          </a:p>
          <a:p>
            <a:pPr fontAlgn="base"/>
            <a:r>
              <a:rPr lang="en-US" sz="1200" b="0" i="0" kern="1200" dirty="0" smtClean="0">
                <a:solidFill>
                  <a:schemeClr val="tx1"/>
                </a:solidFill>
                <a:effectLst/>
                <a:latin typeface="+mn-lt"/>
                <a:ea typeface="+mn-ea"/>
                <a:cs typeface="+mn-cs"/>
              </a:rPr>
              <a:t>It’s important to </a:t>
            </a:r>
            <a:r>
              <a:rPr lang="en-US" sz="1200" b="1" i="0" kern="1200" dirty="0" smtClean="0">
                <a:solidFill>
                  <a:schemeClr val="tx1"/>
                </a:solidFill>
                <a:effectLst/>
                <a:latin typeface="+mn-lt"/>
                <a:ea typeface="+mn-ea"/>
                <a:cs typeface="+mn-cs"/>
              </a:rPr>
              <a:t>“calendar”</a:t>
            </a:r>
            <a:r>
              <a:rPr lang="en-US" sz="1200" b="0" i="0" kern="1200" dirty="0" smtClean="0">
                <a:solidFill>
                  <a:schemeClr val="tx1"/>
                </a:solidFill>
                <a:effectLst/>
                <a:latin typeface="+mn-lt"/>
                <a:ea typeface="+mn-ea"/>
                <a:cs typeface="+mn-cs"/>
              </a:rPr>
              <a:t> emergency preparedness activities so that are regularly scheduled throughout the year.</a:t>
            </a:r>
          </a:p>
          <a:p>
            <a:pPr fontAlgn="base"/>
            <a:r>
              <a:rPr lang="en-US" sz="1200" b="0" i="0" kern="1200" dirty="0" smtClean="0">
                <a:solidFill>
                  <a:schemeClr val="tx1"/>
                </a:solidFill>
                <a:effectLst/>
                <a:latin typeface="+mn-lt"/>
                <a:ea typeface="+mn-ea"/>
                <a:cs typeface="+mn-cs"/>
              </a:rPr>
              <a:t>Emergency Preparedness activities drive the </a:t>
            </a:r>
            <a:r>
              <a:rPr lang="en-US" sz="1200" b="1" i="0" kern="1200" dirty="0" smtClean="0">
                <a:solidFill>
                  <a:schemeClr val="tx1"/>
                </a:solidFill>
                <a:effectLst/>
                <a:latin typeface="+mn-lt"/>
                <a:ea typeface="+mn-ea"/>
                <a:cs typeface="+mn-cs"/>
              </a:rPr>
              <a:t>preparedness cycle</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5</a:t>
            </a:fld>
            <a:endParaRPr lang="en-US" dirty="0"/>
          </a:p>
        </p:txBody>
      </p:sp>
    </p:spTree>
    <p:extLst>
      <p:ext uri="{BB962C8B-B14F-4D97-AF65-F5344CB8AC3E}">
        <p14:creationId xmlns:p14="http://schemas.microsoft.com/office/powerpoint/2010/main" val="362309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6</a:t>
            </a:fld>
            <a:endParaRPr lang="en-US" dirty="0"/>
          </a:p>
        </p:txBody>
      </p:sp>
    </p:spTree>
    <p:extLst>
      <p:ext uri="{BB962C8B-B14F-4D97-AF65-F5344CB8AC3E}">
        <p14:creationId xmlns:p14="http://schemas.microsoft.com/office/powerpoint/2010/main" val="384720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7</a:t>
            </a:fld>
            <a:endParaRPr lang="en-US" dirty="0"/>
          </a:p>
        </p:txBody>
      </p:sp>
    </p:spTree>
    <p:extLst>
      <p:ext uri="{BB962C8B-B14F-4D97-AF65-F5344CB8AC3E}">
        <p14:creationId xmlns:p14="http://schemas.microsoft.com/office/powerpoint/2010/main" val="117499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8</a:t>
            </a:fld>
            <a:endParaRPr lang="en-US" dirty="0"/>
          </a:p>
        </p:txBody>
      </p:sp>
    </p:spTree>
    <p:extLst>
      <p:ext uri="{BB962C8B-B14F-4D97-AF65-F5344CB8AC3E}">
        <p14:creationId xmlns:p14="http://schemas.microsoft.com/office/powerpoint/2010/main" val="116175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00CC4-5F2C-465B-802B-BD0EDD713886}" type="slidenum">
              <a:rPr lang="en-US" smtClean="0"/>
              <a:t>9</a:t>
            </a:fld>
            <a:endParaRPr lang="en-US" dirty="0"/>
          </a:p>
        </p:txBody>
      </p:sp>
    </p:spTree>
    <p:extLst>
      <p:ext uri="{BB962C8B-B14F-4D97-AF65-F5344CB8AC3E}">
        <p14:creationId xmlns:p14="http://schemas.microsoft.com/office/powerpoint/2010/main" val="425885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838201" y="5889755"/>
            <a:ext cx="10515599" cy="137760"/>
          </a:xfrm>
          <a:prstGeom prst="rect">
            <a:avLst/>
          </a:prstGeom>
        </p:spPr>
      </p:pic>
      <p:sp>
        <p:nvSpPr>
          <p:cNvPr id="5" name="Text Placeholder 2"/>
          <p:cNvSpPr>
            <a:spLocks noGrp="1"/>
          </p:cNvSpPr>
          <p:nvPr>
            <p:ph type="body" idx="10"/>
          </p:nvPr>
        </p:nvSpPr>
        <p:spPr>
          <a:xfrm>
            <a:off x="838201" y="6027515"/>
            <a:ext cx="10515600" cy="830485"/>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074112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Blank">
    <p:bg>
      <p:bgPr>
        <a:gradFill>
          <a:gsLst>
            <a:gs pos="0">
              <a:schemeClr val="bg1"/>
            </a:gs>
            <a:gs pos="35000">
              <a:schemeClr val="bg1"/>
            </a:gs>
            <a:gs pos="1500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004164"/>
            <a:ext cx="12192000" cy="1518650"/>
          </a:xfrm>
        </p:spPr>
        <p:txBody>
          <a:bodyPr anchor="b">
            <a:normAutofit/>
          </a:bodyPr>
          <a:lstStyle>
            <a:lvl1pPr algn="ctr">
              <a:defRPr sz="6000" b="1">
                <a:solidFill>
                  <a:schemeClr val="bg2"/>
                </a:solidFill>
              </a:defRPr>
            </a:lvl1pPr>
          </a:lstStyle>
          <a:p>
            <a:r>
              <a:rPr lang="en-US" dirty="0" smtClean="0"/>
              <a:t>TEXT</a:t>
            </a:r>
            <a:endParaRPr lang="en-US" dirty="0"/>
          </a:p>
        </p:txBody>
      </p:sp>
    </p:spTree>
    <p:extLst>
      <p:ext uri="{BB962C8B-B14F-4D97-AF65-F5344CB8AC3E}">
        <p14:creationId xmlns:p14="http://schemas.microsoft.com/office/powerpoint/2010/main" val="30505146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Blank">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004164"/>
            <a:ext cx="12192000" cy="1518650"/>
          </a:xfrm>
        </p:spPr>
        <p:txBody>
          <a:bodyPr anchor="b">
            <a:normAutofit/>
          </a:bodyPr>
          <a:lstStyle>
            <a:lvl1pPr algn="ctr">
              <a:defRPr sz="6000" b="1">
                <a:solidFill>
                  <a:schemeClr val="bg2"/>
                </a:solidFill>
              </a:defRPr>
            </a:lvl1pPr>
          </a:lstStyle>
          <a:p>
            <a:r>
              <a:rPr lang="en-US" dirty="0" smtClean="0"/>
              <a:t>TEXT</a:t>
            </a:r>
            <a:endParaRPr lang="en-US" dirty="0"/>
          </a:p>
        </p:txBody>
      </p:sp>
    </p:spTree>
    <p:extLst>
      <p:ext uri="{BB962C8B-B14F-4D97-AF65-F5344CB8AC3E}">
        <p14:creationId xmlns:p14="http://schemas.microsoft.com/office/powerpoint/2010/main" val="3111008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Blank">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2"/>
          <p:cNvSpPr>
            <a:spLocks noGrp="1"/>
          </p:cNvSpPr>
          <p:nvPr>
            <p:ph idx="1"/>
          </p:nvPr>
        </p:nvSpPr>
        <p:spPr>
          <a:xfrm>
            <a:off x="611605" y="547854"/>
            <a:ext cx="10968790" cy="57622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5554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14288600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21313144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1F22E2-6F1F-4D31-AC1A-6FC38491B2EE}" type="datetimeFigureOut">
              <a:rPr lang="en-US" smtClean="0"/>
              <a:t>10/29/2019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2A66A5-35A2-4F23-ADA2-29A32DA993B9}"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23080402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1F22E2-6F1F-4D31-AC1A-6FC38491B2EE}" type="datetimeFigureOut">
              <a:rPr lang="en-US" smtClean="0"/>
              <a:t>10/29/2019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2A66A5-35A2-4F23-ADA2-29A32DA993B9}"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17122309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1F22E2-6F1F-4D31-AC1A-6FC38491B2EE}" type="datetimeFigureOut">
              <a:rPr lang="en-US" smtClean="0"/>
              <a:t>10/29/2019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2A66A5-35A2-4F23-ADA2-29A32DA993B9}" type="slidenum">
              <a:rPr lang="en-US" smtClean="0"/>
              <a:t>‹#›</a:t>
            </a:fld>
            <a:endParaRPr lang="en-US" dirty="0"/>
          </a:p>
        </p:txBody>
      </p:sp>
    </p:spTree>
    <p:extLst>
      <p:ext uri="{BB962C8B-B14F-4D97-AF65-F5344CB8AC3E}">
        <p14:creationId xmlns:p14="http://schemas.microsoft.com/office/powerpoint/2010/main" val="12227297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6588" b="-19997"/>
              <a:stretch>
                <a:fillRect/>
              </a:stretch>
            </p:blipFill>
          </mc:Choice>
          <mc:Fallback>
            <p:blipFill>
              <a:blip r:embed="rId4"/>
              <a:srcRect r="6588" b="-19997"/>
              <a:stretch>
                <a:fillRect/>
              </a:stretch>
            </p:blipFill>
          </mc:Fallback>
        </mc:AlternateContent>
        <p:spPr>
          <a:xfrm flipV="1">
            <a:off x="838200" y="1725565"/>
            <a:ext cx="10520298" cy="6518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30736863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6588" b="-19997"/>
              <a:stretch>
                <a:fillRect/>
              </a:stretch>
            </p:blipFill>
          </mc:Choice>
          <mc:Fallback>
            <p:blipFill>
              <a:blip r:embed="rId4"/>
              <a:srcRect r="6588" b="-19997"/>
              <a:stretch>
                <a:fillRect/>
              </a:stretch>
            </p:blipFill>
          </mc:Fallback>
        </mc:AlternateContent>
        <p:spPr>
          <a:xfrm flipV="1">
            <a:off x="838200" y="4529884"/>
            <a:ext cx="10520298" cy="6518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31425045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6588" b="-19997"/>
              <a:stretch>
                <a:fillRect/>
              </a:stretch>
            </p:blipFill>
          </mc:Choice>
          <mc:Fallback>
            <p:blipFill>
              <a:blip r:embed="rId4"/>
              <a:srcRect r="6588" b="-19997"/>
              <a:stretch>
                <a:fillRect/>
              </a:stretch>
            </p:blipFill>
          </mc:Fallback>
        </mc:AlternateContent>
        <p:spPr>
          <a:xfrm flipV="1">
            <a:off x="838200" y="1725565"/>
            <a:ext cx="10520298" cy="651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2170515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6588" b="-19997"/>
              <a:stretch>
                <a:fillRect/>
              </a:stretch>
            </p:blipFill>
          </mc:Choice>
          <mc:Fallback>
            <p:blipFill>
              <a:blip r:embed="rId4"/>
              <a:srcRect r="6588" b="-19997"/>
              <a:stretch>
                <a:fillRect/>
              </a:stretch>
            </p:blipFill>
          </mc:Fallback>
        </mc:AlternateContent>
        <p:spPr>
          <a:xfrm flipV="1">
            <a:off x="838200" y="1725565"/>
            <a:ext cx="10520298" cy="6518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7749984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6588" b="-19997"/>
              <a:stretch>
                <a:fillRect/>
              </a:stretch>
            </p:blipFill>
          </mc:Choice>
          <mc:Fallback>
            <p:blipFill>
              <a:blip r:embed="rId4"/>
              <a:srcRect r="6588" b="-19997"/>
              <a:stretch>
                <a:fillRect/>
              </a:stretch>
            </p:blipFill>
          </mc:Fallback>
        </mc:AlternateContent>
        <p:spPr>
          <a:xfrm flipV="1">
            <a:off x="838200" y="1725565"/>
            <a:ext cx="10520298" cy="651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8117"/>
            <a:ext cx="557784" cy="2795016"/>
          </a:xfrm>
          <a:prstGeom prst="rect">
            <a:avLst/>
          </a:prstGeom>
        </p:spPr>
      </p:pic>
    </p:spTree>
    <p:extLst>
      <p:ext uri="{BB962C8B-B14F-4D97-AF65-F5344CB8AC3E}">
        <p14:creationId xmlns:p14="http://schemas.microsoft.com/office/powerpoint/2010/main" val="25449186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004164"/>
            <a:ext cx="12192000" cy="1518650"/>
          </a:xfrm>
        </p:spPr>
        <p:txBody>
          <a:bodyPr anchor="b">
            <a:normAutofit/>
          </a:bodyPr>
          <a:lstStyle>
            <a:lvl1pPr algn="ctr">
              <a:defRPr sz="6000" b="1">
                <a:solidFill>
                  <a:schemeClr val="bg2"/>
                </a:solidFill>
              </a:defRPr>
            </a:lvl1pPr>
          </a:lstStyle>
          <a:p>
            <a:r>
              <a:rPr lang="en-US" dirty="0" smtClean="0"/>
              <a:t>TEXT</a:t>
            </a:r>
            <a:endParaRPr lang="en-US" dirty="0"/>
          </a:p>
        </p:txBody>
      </p:sp>
    </p:spTree>
    <p:extLst>
      <p:ext uri="{BB962C8B-B14F-4D97-AF65-F5344CB8AC3E}">
        <p14:creationId xmlns:p14="http://schemas.microsoft.com/office/powerpoint/2010/main" val="18590945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004164"/>
            <a:ext cx="12192000" cy="1518650"/>
          </a:xfrm>
        </p:spPr>
        <p:txBody>
          <a:bodyPr anchor="b">
            <a:normAutofit/>
          </a:bodyPr>
          <a:lstStyle>
            <a:lvl1pPr algn="ctr">
              <a:defRPr sz="6000" b="1">
                <a:solidFill>
                  <a:schemeClr val="bg2"/>
                </a:solidFill>
              </a:defRPr>
            </a:lvl1pPr>
          </a:lstStyle>
          <a:p>
            <a:r>
              <a:rPr lang="en-US" dirty="0" smtClean="0"/>
              <a:t>TEXT</a:t>
            </a:r>
            <a:endParaRPr lang="en-US" dirty="0"/>
          </a:p>
        </p:txBody>
      </p:sp>
    </p:spTree>
    <p:extLst>
      <p:ext uri="{BB962C8B-B14F-4D97-AF65-F5344CB8AC3E}">
        <p14:creationId xmlns:p14="http://schemas.microsoft.com/office/powerpoint/2010/main" val="41973883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Blank">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004164"/>
            <a:ext cx="12192000" cy="1518650"/>
          </a:xfrm>
        </p:spPr>
        <p:txBody>
          <a:bodyPr anchor="b">
            <a:normAutofit/>
          </a:bodyPr>
          <a:lstStyle>
            <a:lvl1pPr algn="ctr">
              <a:defRPr sz="6000" b="1">
                <a:solidFill>
                  <a:schemeClr val="bg2"/>
                </a:solidFill>
              </a:defRPr>
            </a:lvl1pPr>
          </a:lstStyle>
          <a:p>
            <a:r>
              <a:rPr lang="en-US" dirty="0" smtClean="0"/>
              <a:t>TEXT</a:t>
            </a:r>
            <a:endParaRPr lang="en-US" dirty="0"/>
          </a:p>
        </p:txBody>
      </p:sp>
    </p:spTree>
    <p:extLst>
      <p:ext uri="{BB962C8B-B14F-4D97-AF65-F5344CB8AC3E}">
        <p14:creationId xmlns:p14="http://schemas.microsoft.com/office/powerpoint/2010/main" val="1541035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8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11" r:id="rId10"/>
    <p:sldLayoutId id="2147483670" r:id="rId11"/>
    <p:sldLayoutId id="2147483671" r:id="rId12"/>
    <p:sldLayoutId id="2147483672" r:id="rId13"/>
    <p:sldLayoutId id="2147483673" r:id="rId14"/>
    <p:sldLayoutId id="2147483674" r:id="rId15"/>
    <p:sldLayoutId id="2147483675" r:id="rId16"/>
    <p:sldLayoutId id="2147483676"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raining.fema.gov/is/courseoverview.aspx?code=IS-100.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ohsep.la.gov/" TargetMode="External"/><Relationship Id="rId7" Type="http://schemas.openxmlformats.org/officeDocument/2006/relationships/hyperlink" Target="mailto:nicole.coarsey@la.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training.fema.gov/is/" TargetMode="External"/><Relationship Id="rId5" Type="http://schemas.openxmlformats.org/officeDocument/2006/relationships/hyperlink" Target="https://asprtracie.hhs.gov/" TargetMode="External"/><Relationship Id="rId4" Type="http://schemas.openxmlformats.org/officeDocument/2006/relationships/hyperlink" Target="http://ldh.la.gov/index.cfm/page/29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511381"/>
            <a:ext cx="12192000" cy="2746420"/>
          </a:xfrm>
        </p:spPr>
        <p:txBody>
          <a:bodyPr>
            <a:normAutofit/>
          </a:bodyPr>
          <a:lstStyle/>
          <a:p>
            <a:r>
              <a:rPr lang="en-US" sz="6000" dirty="0" smtClean="0">
                <a:solidFill>
                  <a:srgbClr val="20ACB4"/>
                </a:solidFill>
              </a:rPr>
              <a:t>Emergency Preparedness Boot Camp for Rural Health Clinics</a:t>
            </a:r>
          </a:p>
        </p:txBody>
      </p:sp>
      <p:sp>
        <p:nvSpPr>
          <p:cNvPr id="5" name="Text Placeholder 4"/>
          <p:cNvSpPr>
            <a:spLocks noGrp="1"/>
          </p:cNvSpPr>
          <p:nvPr>
            <p:ph type="body" idx="10"/>
          </p:nvPr>
        </p:nvSpPr>
        <p:spPr/>
        <p:txBody>
          <a:bodyPr>
            <a:normAutofit/>
          </a:bodyPr>
          <a:lstStyle/>
          <a:p>
            <a:r>
              <a:rPr lang="en-US" dirty="0" smtClean="0">
                <a:solidFill>
                  <a:srgbClr val="20ACB4"/>
                </a:solidFill>
              </a:rPr>
              <a:t>October 29, 2019</a:t>
            </a:r>
            <a:endParaRPr lang="en-US" dirty="0">
              <a:solidFill>
                <a:srgbClr val="20ACB4"/>
              </a:solidFill>
            </a:endParaRPr>
          </a:p>
        </p:txBody>
      </p:sp>
    </p:spTree>
    <p:extLst>
      <p:ext uri="{BB962C8B-B14F-4D97-AF65-F5344CB8AC3E}">
        <p14:creationId xmlns:p14="http://schemas.microsoft.com/office/powerpoint/2010/main" val="2531433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Myths vs Fact</a:t>
            </a:r>
            <a:endParaRPr lang="en-US" dirty="0"/>
          </a:p>
        </p:txBody>
      </p:sp>
      <p:sp>
        <p:nvSpPr>
          <p:cNvPr id="3" name="Content Placeholder 2"/>
          <p:cNvSpPr>
            <a:spLocks noGrp="1"/>
          </p:cNvSpPr>
          <p:nvPr>
            <p:ph idx="1"/>
          </p:nvPr>
        </p:nvSpPr>
        <p:spPr/>
        <p:txBody>
          <a:bodyPr/>
          <a:lstStyle/>
          <a:p>
            <a:r>
              <a:rPr lang="en-US" b="1" dirty="0"/>
              <a:t>Myth:</a:t>
            </a:r>
            <a:r>
              <a:rPr lang="en-US" dirty="0"/>
              <a:t> If something happens all I have to do is call 911 and someone will come help me.</a:t>
            </a:r>
          </a:p>
          <a:p>
            <a:r>
              <a:rPr lang="en-US" u="sng" dirty="0"/>
              <a:t>Fact:</a:t>
            </a:r>
            <a:r>
              <a:rPr lang="en-US" dirty="0"/>
              <a:t> When a major disaster strikes, help from local emergency personnel can only go so far or be there only so quickly. The best thing people can do to help themselves and to help others is to prepare so they need as little outside help as possible.</a:t>
            </a:r>
          </a:p>
        </p:txBody>
      </p:sp>
      <p:sp>
        <p:nvSpPr>
          <p:cNvPr id="4" name="Rectangle 3"/>
          <p:cNvSpPr/>
          <p:nvPr/>
        </p:nvSpPr>
        <p:spPr>
          <a:xfrm>
            <a:off x="838200" y="6176963"/>
            <a:ext cx="10515599" cy="344069"/>
          </a:xfrm>
          <a:prstGeom prst="rect">
            <a:avLst/>
          </a:prstGeom>
        </p:spPr>
        <p:txBody>
          <a:bodyPr wrap="square">
            <a:spAutoFit/>
          </a:bodyPr>
          <a:lstStyle/>
          <a:p>
            <a:pPr marL="45720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Jacob, B., </a:t>
            </a:r>
            <a:r>
              <a:rPr lang="en-US" sz="1600" dirty="0" err="1">
                <a:latin typeface="Calibri" panose="020F0502020204030204" pitchFamily="34" charset="0"/>
                <a:ea typeface="Calibri" panose="020F0502020204030204" pitchFamily="34" charset="0"/>
                <a:cs typeface="Times New Roman" panose="02020603050405020304" pitchFamily="18" charset="0"/>
              </a:rPr>
              <a:t>Mawson</a:t>
            </a:r>
            <a:r>
              <a:rPr lang="en-US" sz="1600" dirty="0">
                <a:latin typeface="Calibri" panose="020F0502020204030204" pitchFamily="34" charset="0"/>
                <a:ea typeface="Calibri" panose="020F0502020204030204" pitchFamily="34" charset="0"/>
                <a:cs typeface="Times New Roman" panose="02020603050405020304" pitchFamily="18" charset="0"/>
              </a:rPr>
              <a:t>, A., Payton, M., &amp; </a:t>
            </a:r>
            <a:r>
              <a:rPr lang="en-US" sz="1600" dirty="0" err="1">
                <a:latin typeface="Calibri" panose="020F0502020204030204" pitchFamily="34" charset="0"/>
                <a:ea typeface="Calibri" panose="020F0502020204030204" pitchFamily="34" charset="0"/>
                <a:cs typeface="Times New Roman" panose="02020603050405020304" pitchFamily="18" charset="0"/>
              </a:rPr>
              <a:t>Guignard</a:t>
            </a:r>
            <a:r>
              <a:rPr lang="en-US" sz="1600" dirty="0">
                <a:latin typeface="Calibri" panose="020F0502020204030204" pitchFamily="34" charset="0"/>
                <a:ea typeface="Calibri" panose="020F0502020204030204" pitchFamily="34" charset="0"/>
                <a:cs typeface="Times New Roman" panose="02020603050405020304" pitchFamily="18" charset="0"/>
              </a:rPr>
              <a:t>, J. (2008). Disaster Mythology and Fact: Hurricane Katrina and Social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Myths vs Fact</a:t>
            </a:r>
            <a:endParaRPr lang="en-US" dirty="0"/>
          </a:p>
        </p:txBody>
      </p:sp>
      <p:sp>
        <p:nvSpPr>
          <p:cNvPr id="3" name="Content Placeholder 2"/>
          <p:cNvSpPr>
            <a:spLocks noGrp="1"/>
          </p:cNvSpPr>
          <p:nvPr>
            <p:ph idx="1"/>
          </p:nvPr>
        </p:nvSpPr>
        <p:spPr/>
        <p:txBody>
          <a:bodyPr/>
          <a:lstStyle/>
          <a:p>
            <a:r>
              <a:rPr lang="en-US" b="1" dirty="0"/>
              <a:t>Myth:</a:t>
            </a:r>
            <a:r>
              <a:rPr lang="en-US" dirty="0"/>
              <a:t> Affected population is too shocked and helpless to take responsibility for its own survival.</a:t>
            </a:r>
          </a:p>
          <a:p>
            <a:r>
              <a:rPr lang="en-US" u="sng" dirty="0"/>
              <a:t>Fact:</a:t>
            </a:r>
            <a:r>
              <a:rPr lang="en-US" dirty="0"/>
              <a:t> Many people find new strength and resiliency during an emergency.</a:t>
            </a:r>
          </a:p>
        </p:txBody>
      </p:sp>
      <p:sp>
        <p:nvSpPr>
          <p:cNvPr id="4" name="Rectangle 3"/>
          <p:cNvSpPr/>
          <p:nvPr/>
        </p:nvSpPr>
        <p:spPr>
          <a:xfrm>
            <a:off x="838200" y="6176963"/>
            <a:ext cx="10515599" cy="344069"/>
          </a:xfrm>
          <a:prstGeom prst="rect">
            <a:avLst/>
          </a:prstGeom>
        </p:spPr>
        <p:txBody>
          <a:bodyPr wrap="square">
            <a:spAutoFit/>
          </a:bodyPr>
          <a:lstStyle/>
          <a:p>
            <a:pPr marL="45720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Jacob, B., </a:t>
            </a:r>
            <a:r>
              <a:rPr lang="en-US" sz="1600" dirty="0" err="1">
                <a:latin typeface="Calibri" panose="020F0502020204030204" pitchFamily="34" charset="0"/>
                <a:ea typeface="Calibri" panose="020F0502020204030204" pitchFamily="34" charset="0"/>
                <a:cs typeface="Times New Roman" panose="02020603050405020304" pitchFamily="18" charset="0"/>
              </a:rPr>
              <a:t>Mawson</a:t>
            </a:r>
            <a:r>
              <a:rPr lang="en-US" sz="1600" dirty="0">
                <a:latin typeface="Calibri" panose="020F0502020204030204" pitchFamily="34" charset="0"/>
                <a:ea typeface="Calibri" panose="020F0502020204030204" pitchFamily="34" charset="0"/>
                <a:cs typeface="Times New Roman" panose="02020603050405020304" pitchFamily="18" charset="0"/>
              </a:rPr>
              <a:t>, A., Payton, M., &amp; </a:t>
            </a:r>
            <a:r>
              <a:rPr lang="en-US" sz="1600" dirty="0" err="1">
                <a:latin typeface="Calibri" panose="020F0502020204030204" pitchFamily="34" charset="0"/>
                <a:ea typeface="Calibri" panose="020F0502020204030204" pitchFamily="34" charset="0"/>
                <a:cs typeface="Times New Roman" panose="02020603050405020304" pitchFamily="18" charset="0"/>
              </a:rPr>
              <a:t>Guignard</a:t>
            </a:r>
            <a:r>
              <a:rPr lang="en-US" sz="1600" dirty="0">
                <a:latin typeface="Calibri" panose="020F0502020204030204" pitchFamily="34" charset="0"/>
                <a:ea typeface="Calibri" panose="020F0502020204030204" pitchFamily="34" charset="0"/>
                <a:cs typeface="Times New Roman" panose="02020603050405020304" pitchFamily="18" charset="0"/>
              </a:rPr>
              <a:t>, J. (2008). Disaster Mythology and Fact: Hurricane Katrina and Social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4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Myths vs Fact</a:t>
            </a:r>
            <a:endParaRPr lang="en-US" dirty="0"/>
          </a:p>
        </p:txBody>
      </p:sp>
      <p:sp>
        <p:nvSpPr>
          <p:cNvPr id="3" name="Content Placeholder 2"/>
          <p:cNvSpPr>
            <a:spLocks noGrp="1"/>
          </p:cNvSpPr>
          <p:nvPr>
            <p:ph idx="1"/>
          </p:nvPr>
        </p:nvSpPr>
        <p:spPr/>
        <p:txBody>
          <a:bodyPr/>
          <a:lstStyle/>
          <a:p>
            <a:r>
              <a:rPr lang="en-US" b="1" dirty="0"/>
              <a:t>Myth:</a:t>
            </a:r>
            <a:r>
              <a:rPr lang="en-US" dirty="0"/>
              <a:t> Disasters are random killers.</a:t>
            </a:r>
          </a:p>
          <a:p>
            <a:r>
              <a:rPr lang="en-US" u="sng" dirty="0"/>
              <a:t>Fact:</a:t>
            </a:r>
            <a:r>
              <a:rPr lang="en-US" dirty="0"/>
              <a:t> Disasters strike the most vulnerable groups hardest.</a:t>
            </a:r>
          </a:p>
        </p:txBody>
      </p:sp>
      <p:sp>
        <p:nvSpPr>
          <p:cNvPr id="4" name="Rectangle 3"/>
          <p:cNvSpPr/>
          <p:nvPr/>
        </p:nvSpPr>
        <p:spPr>
          <a:xfrm>
            <a:off x="838200" y="6176963"/>
            <a:ext cx="10515599" cy="344069"/>
          </a:xfrm>
          <a:prstGeom prst="rect">
            <a:avLst/>
          </a:prstGeom>
        </p:spPr>
        <p:txBody>
          <a:bodyPr wrap="square">
            <a:spAutoFit/>
          </a:bodyPr>
          <a:lstStyle/>
          <a:p>
            <a:pPr marL="45720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Jacob, B., </a:t>
            </a:r>
            <a:r>
              <a:rPr lang="en-US" sz="1600" dirty="0" err="1">
                <a:latin typeface="Calibri" panose="020F0502020204030204" pitchFamily="34" charset="0"/>
                <a:ea typeface="Calibri" panose="020F0502020204030204" pitchFamily="34" charset="0"/>
                <a:cs typeface="Times New Roman" panose="02020603050405020304" pitchFamily="18" charset="0"/>
              </a:rPr>
              <a:t>Mawson</a:t>
            </a:r>
            <a:r>
              <a:rPr lang="en-US" sz="1600" dirty="0">
                <a:latin typeface="Calibri" panose="020F0502020204030204" pitchFamily="34" charset="0"/>
                <a:ea typeface="Calibri" panose="020F0502020204030204" pitchFamily="34" charset="0"/>
                <a:cs typeface="Times New Roman" panose="02020603050405020304" pitchFamily="18" charset="0"/>
              </a:rPr>
              <a:t>, A., Payton, M., &amp; </a:t>
            </a:r>
            <a:r>
              <a:rPr lang="en-US" sz="1600" dirty="0" err="1">
                <a:latin typeface="Calibri" panose="020F0502020204030204" pitchFamily="34" charset="0"/>
                <a:ea typeface="Calibri" panose="020F0502020204030204" pitchFamily="34" charset="0"/>
                <a:cs typeface="Times New Roman" panose="02020603050405020304" pitchFamily="18" charset="0"/>
              </a:rPr>
              <a:t>Guignard</a:t>
            </a:r>
            <a:r>
              <a:rPr lang="en-US" sz="1600" dirty="0">
                <a:latin typeface="Calibri" panose="020F0502020204030204" pitchFamily="34" charset="0"/>
                <a:ea typeface="Calibri" panose="020F0502020204030204" pitchFamily="34" charset="0"/>
                <a:cs typeface="Times New Roman" panose="02020603050405020304" pitchFamily="18" charset="0"/>
              </a:rPr>
              <a:t>, J. (2008). Disaster Mythology and Fact: Hurricane Katrina and Social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924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Management</a:t>
            </a:r>
            <a:endParaRPr lang="en-US" dirty="0"/>
          </a:p>
        </p:txBody>
      </p:sp>
      <p:sp>
        <p:nvSpPr>
          <p:cNvPr id="3" name="Content Placeholder 2"/>
          <p:cNvSpPr txBox="1">
            <a:spLocks/>
          </p:cNvSpPr>
          <p:nvPr/>
        </p:nvSpPr>
        <p:spPr>
          <a:xfrm>
            <a:off x="2021982" y="3522813"/>
            <a:ext cx="9331817" cy="2654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Emergency Management Committee</a:t>
            </a:r>
          </a:p>
          <a:p>
            <a:r>
              <a:rPr lang="en-US" dirty="0" smtClean="0">
                <a:solidFill>
                  <a:schemeClr val="bg2"/>
                </a:solidFill>
              </a:rPr>
              <a:t>Emergency Management Meeting Agenda</a:t>
            </a:r>
          </a:p>
          <a:p>
            <a:r>
              <a:rPr lang="en-US" dirty="0" smtClean="0">
                <a:solidFill>
                  <a:schemeClr val="bg2"/>
                </a:solidFill>
              </a:rPr>
              <a:t>ICS and ICS Succession Planning</a:t>
            </a:r>
          </a:p>
          <a:p>
            <a:r>
              <a:rPr lang="en-US" dirty="0" smtClean="0">
                <a:solidFill>
                  <a:schemeClr val="bg2"/>
                </a:solidFill>
              </a:rPr>
              <a:t>Discussion-Based Exercises</a:t>
            </a:r>
            <a:endParaRPr lang="en-US" dirty="0">
              <a:solidFill>
                <a:schemeClr val="bg2"/>
              </a:solidFill>
            </a:endParaRPr>
          </a:p>
        </p:txBody>
      </p:sp>
    </p:spTree>
    <p:extLst>
      <p:ext uri="{BB962C8B-B14F-4D97-AF65-F5344CB8AC3E}">
        <p14:creationId xmlns:p14="http://schemas.microsoft.com/office/powerpoint/2010/main" val="1114606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Management Committee</a:t>
            </a:r>
            <a:endParaRPr lang="en-US" dirty="0"/>
          </a:p>
        </p:txBody>
      </p:sp>
      <p:sp>
        <p:nvSpPr>
          <p:cNvPr id="3" name="Content Placeholder 2"/>
          <p:cNvSpPr>
            <a:spLocks noGrp="1"/>
          </p:cNvSpPr>
          <p:nvPr>
            <p:ph idx="1"/>
          </p:nvPr>
        </p:nvSpPr>
        <p:spPr/>
        <p:txBody>
          <a:bodyPr/>
          <a:lstStyle/>
          <a:p>
            <a:r>
              <a:rPr lang="en-US" dirty="0" smtClean="0"/>
              <a:t>Membership</a:t>
            </a:r>
            <a:endParaRPr lang="en-US" dirty="0"/>
          </a:p>
          <a:p>
            <a:r>
              <a:rPr lang="en-US" dirty="0" smtClean="0"/>
              <a:t>Meetings</a:t>
            </a:r>
            <a:endParaRPr lang="en-US" dirty="0"/>
          </a:p>
          <a:p>
            <a:r>
              <a:rPr lang="en-US" dirty="0" smtClean="0"/>
              <a:t>Integration </a:t>
            </a:r>
            <a:r>
              <a:rPr lang="en-US" dirty="0"/>
              <a:t>in </a:t>
            </a:r>
            <a:r>
              <a:rPr lang="en-US" dirty="0" smtClean="0"/>
              <a:t>organization</a:t>
            </a:r>
          </a:p>
          <a:p>
            <a:endParaRPr lang="en-US" dirty="0"/>
          </a:p>
          <a:p>
            <a:endParaRPr lang="en-US" dirty="0"/>
          </a:p>
          <a:p>
            <a:r>
              <a:rPr lang="en-US" dirty="0" smtClean="0">
                <a:solidFill>
                  <a:srgbClr val="FF0000"/>
                </a:solidFill>
              </a:rPr>
              <a:t>Activity </a:t>
            </a:r>
            <a:r>
              <a:rPr lang="en-US" dirty="0">
                <a:solidFill>
                  <a:srgbClr val="FF0000"/>
                </a:solidFill>
              </a:rPr>
              <a:t>1: Develop or review/revise committee </a:t>
            </a:r>
            <a:r>
              <a:rPr lang="en-US" dirty="0" smtClean="0">
                <a:solidFill>
                  <a:srgbClr val="FF0000"/>
                </a:solidFill>
              </a:rPr>
              <a:t>membership</a:t>
            </a:r>
            <a:endParaRPr lang="en-US" dirty="0">
              <a:solidFill>
                <a:srgbClr val="FF0000"/>
              </a:solidFill>
            </a:endParaRPr>
          </a:p>
        </p:txBody>
      </p:sp>
    </p:spTree>
    <p:extLst>
      <p:ext uri="{BB962C8B-B14F-4D97-AF65-F5344CB8AC3E}">
        <p14:creationId xmlns:p14="http://schemas.microsoft.com/office/powerpoint/2010/main" val="1363232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Management Meeting Agenda</a:t>
            </a:r>
            <a:endParaRPr lang="en-US" dirty="0"/>
          </a:p>
        </p:txBody>
      </p:sp>
      <p:sp>
        <p:nvSpPr>
          <p:cNvPr id="3" name="Content Placeholder 2"/>
          <p:cNvSpPr>
            <a:spLocks noGrp="1"/>
          </p:cNvSpPr>
          <p:nvPr>
            <p:ph idx="1"/>
          </p:nvPr>
        </p:nvSpPr>
        <p:spPr/>
        <p:txBody>
          <a:bodyPr/>
          <a:lstStyle/>
          <a:p>
            <a:r>
              <a:rPr lang="en-US" dirty="0" smtClean="0"/>
              <a:t>Standard </a:t>
            </a:r>
            <a:r>
              <a:rPr lang="en-US" dirty="0"/>
              <a:t>content</a:t>
            </a:r>
          </a:p>
          <a:p>
            <a:r>
              <a:rPr lang="en-US" dirty="0" smtClean="0"/>
              <a:t>Best practices</a:t>
            </a:r>
          </a:p>
          <a:p>
            <a:endParaRPr lang="en-US" dirty="0"/>
          </a:p>
          <a:p>
            <a:endParaRPr lang="en-US" dirty="0" smtClean="0"/>
          </a:p>
          <a:p>
            <a:endParaRPr lang="en-US" dirty="0"/>
          </a:p>
          <a:p>
            <a:r>
              <a:rPr lang="en-US" dirty="0" smtClean="0">
                <a:solidFill>
                  <a:srgbClr val="FF0000"/>
                </a:solidFill>
              </a:rPr>
              <a:t>Activity </a:t>
            </a:r>
            <a:r>
              <a:rPr lang="en-US" dirty="0">
                <a:solidFill>
                  <a:srgbClr val="FF0000"/>
                </a:solidFill>
              </a:rPr>
              <a:t>2: Develop or review/revise meeting agenda</a:t>
            </a:r>
          </a:p>
          <a:p>
            <a:endParaRPr lang="en-US" dirty="0"/>
          </a:p>
        </p:txBody>
      </p:sp>
    </p:spTree>
    <p:extLst>
      <p:ext uri="{BB962C8B-B14F-4D97-AF65-F5344CB8AC3E}">
        <p14:creationId xmlns:p14="http://schemas.microsoft.com/office/powerpoint/2010/main" val="2224933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and Succession Planning</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Incident Command System is an organizational structure designed to meet the complexity and demands of emergency response and is integrated with community response partners</a:t>
            </a:r>
          </a:p>
          <a:p>
            <a:r>
              <a:rPr lang="en-US" dirty="0" smtClean="0"/>
              <a:t>Core </a:t>
            </a:r>
            <a:r>
              <a:rPr lang="en-US" dirty="0"/>
              <a:t>ICS principles:</a:t>
            </a:r>
          </a:p>
          <a:p>
            <a:pPr lvl="1"/>
            <a:r>
              <a:rPr lang="en-US" dirty="0" smtClean="0"/>
              <a:t>Management by Objectives</a:t>
            </a:r>
          </a:p>
          <a:p>
            <a:pPr lvl="1"/>
            <a:r>
              <a:rPr lang="en-US" dirty="0" smtClean="0"/>
              <a:t>Unity </a:t>
            </a:r>
            <a:r>
              <a:rPr lang="en-US" dirty="0"/>
              <a:t>of Command</a:t>
            </a:r>
          </a:p>
          <a:p>
            <a:pPr lvl="1"/>
            <a:r>
              <a:rPr lang="en-US" dirty="0" smtClean="0"/>
              <a:t>Span </a:t>
            </a:r>
            <a:r>
              <a:rPr lang="en-US" dirty="0"/>
              <a:t>of Control</a:t>
            </a:r>
          </a:p>
          <a:p>
            <a:pPr lvl="1"/>
            <a:r>
              <a:rPr lang="en-US" dirty="0" smtClean="0"/>
              <a:t>Interoperability</a:t>
            </a:r>
            <a:endParaRPr lang="en-US" dirty="0"/>
          </a:p>
          <a:p>
            <a:pPr lvl="1"/>
            <a:r>
              <a:rPr lang="en-US" dirty="0" smtClean="0"/>
              <a:t>Flexible </a:t>
            </a:r>
            <a:r>
              <a:rPr lang="en-US" dirty="0"/>
              <a:t>and Modular Organization</a:t>
            </a:r>
          </a:p>
          <a:p>
            <a:endParaRPr lang="en-US" dirty="0"/>
          </a:p>
        </p:txBody>
      </p:sp>
      <p:sp>
        <p:nvSpPr>
          <p:cNvPr id="4" name="Rectangle 3"/>
          <p:cNvSpPr/>
          <p:nvPr/>
        </p:nvSpPr>
        <p:spPr>
          <a:xfrm>
            <a:off x="838201" y="6172067"/>
            <a:ext cx="10018690" cy="646331"/>
          </a:xfrm>
          <a:prstGeom prst="rect">
            <a:avLst/>
          </a:prstGeom>
        </p:spPr>
        <p:txBody>
          <a:bodyPr wrap="square">
            <a:spAutoFit/>
          </a:bodyPr>
          <a:lstStyle/>
          <a:p>
            <a:r>
              <a:rPr lang="en-US" b="1" dirty="0">
                <a:solidFill>
                  <a:srgbClr val="003366"/>
                </a:solidFill>
                <a:latin typeface="Arial" panose="020B0604020202020204" pitchFamily="34" charset="0"/>
              </a:rPr>
              <a:t>IS-100.C: Introduction to the Incident Command System, ICS </a:t>
            </a:r>
            <a:r>
              <a:rPr lang="en-US" b="1" dirty="0" smtClean="0">
                <a:solidFill>
                  <a:srgbClr val="003366"/>
                </a:solidFill>
                <a:latin typeface="Arial" panose="020B0604020202020204" pitchFamily="34" charset="0"/>
              </a:rPr>
              <a:t>100</a:t>
            </a:r>
          </a:p>
          <a:p>
            <a:r>
              <a:rPr lang="en-US" dirty="0">
                <a:hlinkClick r:id="rId3"/>
              </a:rPr>
              <a:t>https://training.fema.gov/is/courseoverview.aspx?code=IS-100.c</a:t>
            </a:r>
            <a:endParaRPr lang="en-US" b="1" i="0" dirty="0">
              <a:solidFill>
                <a:srgbClr val="003366"/>
              </a:solidFill>
              <a:effectLst/>
              <a:latin typeface="Arial" panose="020B0604020202020204" pitchFamily="34" charset="0"/>
            </a:endParaRPr>
          </a:p>
        </p:txBody>
      </p:sp>
    </p:spTree>
    <p:extLst>
      <p:ext uri="{BB962C8B-B14F-4D97-AF65-F5344CB8AC3E}">
        <p14:creationId xmlns:p14="http://schemas.microsoft.com/office/powerpoint/2010/main" val="499099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ICS Chart</a:t>
            </a:r>
            <a:endParaRPr lang="en-US" dirty="0"/>
          </a:p>
        </p:txBody>
      </p:sp>
      <p:pic>
        <p:nvPicPr>
          <p:cNvPr id="2050" name="Picture 2" descr="Image result for ic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950" y="1889438"/>
            <a:ext cx="8842100" cy="466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9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ICS Chart</a:t>
            </a:r>
            <a:endParaRPr lang="en-US" dirty="0"/>
          </a:p>
        </p:txBody>
      </p:sp>
      <p:pic>
        <p:nvPicPr>
          <p:cNvPr id="4" name="Picture 2" descr="Image result for hospital incident command syste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660" y="1824906"/>
            <a:ext cx="6090679" cy="503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4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a:t>
            </a:r>
            <a:endParaRPr lang="en-US" dirty="0"/>
          </a:p>
        </p:txBody>
      </p:sp>
      <p:sp>
        <p:nvSpPr>
          <p:cNvPr id="3" name="Content Placeholder 2"/>
          <p:cNvSpPr>
            <a:spLocks noGrp="1"/>
          </p:cNvSpPr>
          <p:nvPr>
            <p:ph idx="1"/>
          </p:nvPr>
        </p:nvSpPr>
        <p:spPr/>
        <p:txBody>
          <a:bodyPr/>
          <a:lstStyle/>
          <a:p>
            <a:r>
              <a:rPr lang="en-US" dirty="0" smtClean="0"/>
              <a:t>Planning </a:t>
            </a:r>
            <a:r>
              <a:rPr lang="en-US" dirty="0"/>
              <a:t>for absence, illness</a:t>
            </a:r>
          </a:p>
          <a:p>
            <a:r>
              <a:rPr lang="en-US" dirty="0" smtClean="0"/>
              <a:t>Multiple </a:t>
            </a:r>
            <a:r>
              <a:rPr lang="en-US" dirty="0"/>
              <a:t>shifts</a:t>
            </a:r>
          </a:p>
          <a:p>
            <a:r>
              <a:rPr lang="en-US" dirty="0" smtClean="0"/>
              <a:t>Challenges </a:t>
            </a:r>
            <a:r>
              <a:rPr lang="en-US" dirty="0"/>
              <a:t>of succession </a:t>
            </a:r>
            <a:r>
              <a:rPr lang="en-US" dirty="0" smtClean="0"/>
              <a:t>planning</a:t>
            </a:r>
            <a:endParaRPr lang="en-US" dirty="0"/>
          </a:p>
        </p:txBody>
      </p:sp>
    </p:spTree>
    <p:extLst>
      <p:ext uri="{BB962C8B-B14F-4D97-AF65-F5344CB8AC3E}">
        <p14:creationId xmlns:p14="http://schemas.microsoft.com/office/powerpoint/2010/main" val="293367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training is designed </a:t>
            </a:r>
            <a:r>
              <a:rPr lang="en-US" dirty="0"/>
              <a:t>for health care organizations with existing emergency plans or mandates requiring plans be developed</a:t>
            </a:r>
          </a:p>
          <a:p>
            <a:r>
              <a:rPr lang="en-US" dirty="0" smtClean="0"/>
              <a:t>Participants will discover the Four Phases of Emergency Management focusing on the Preparedness Cycle</a:t>
            </a:r>
          </a:p>
          <a:p>
            <a:r>
              <a:rPr lang="en-US" dirty="0" smtClean="0"/>
              <a:t>Participants will discuss emergency preparedness program management activities to include Incident Command and emergency communications</a:t>
            </a:r>
          </a:p>
          <a:p>
            <a:r>
              <a:rPr lang="en-US" dirty="0" smtClean="0"/>
              <a:t>Participants will complete activities and documents </a:t>
            </a:r>
            <a:r>
              <a:rPr lang="en-US" dirty="0"/>
              <a:t>throughout the training that are specific to their organization and can be integrated into existing </a:t>
            </a:r>
            <a:r>
              <a:rPr lang="en-US" dirty="0" smtClean="0"/>
              <a:t>plans</a:t>
            </a:r>
          </a:p>
          <a:p>
            <a:r>
              <a:rPr lang="en-US" dirty="0" smtClean="0"/>
              <a:t>This training will addresses </a:t>
            </a:r>
            <a:r>
              <a:rPr lang="en-US" dirty="0"/>
              <a:t>core planning aspects of the 2016 CMS Preparedness </a:t>
            </a:r>
            <a:r>
              <a:rPr lang="en-US" dirty="0" smtClean="0"/>
              <a:t>Rule</a:t>
            </a:r>
            <a:endParaRPr lang="en-US" dirty="0"/>
          </a:p>
        </p:txBody>
      </p:sp>
    </p:spTree>
    <p:extLst>
      <p:ext uri="{BB962C8B-B14F-4D97-AF65-F5344CB8AC3E}">
        <p14:creationId xmlns:p14="http://schemas.microsoft.com/office/powerpoint/2010/main" val="3081030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Operations Center (EOC)</a:t>
            </a:r>
            <a:endParaRPr lang="en-US" dirty="0"/>
          </a:p>
        </p:txBody>
      </p:sp>
      <p:sp>
        <p:nvSpPr>
          <p:cNvPr id="3" name="Content Placeholder 2"/>
          <p:cNvSpPr>
            <a:spLocks noGrp="1"/>
          </p:cNvSpPr>
          <p:nvPr>
            <p:ph idx="1"/>
          </p:nvPr>
        </p:nvSpPr>
        <p:spPr/>
        <p:txBody>
          <a:bodyPr/>
          <a:lstStyle/>
          <a:p>
            <a:r>
              <a:rPr lang="en-US" dirty="0" smtClean="0"/>
              <a:t>Central </a:t>
            </a:r>
            <a:r>
              <a:rPr lang="en-US" dirty="0"/>
              <a:t>location that serves as a base of operations for facility’s Incident Command System. </a:t>
            </a:r>
          </a:p>
          <a:p>
            <a:r>
              <a:rPr lang="en-US" dirty="0" smtClean="0"/>
              <a:t>A </a:t>
            </a:r>
            <a:r>
              <a:rPr lang="en-US" dirty="0"/>
              <a:t>pre-identified and equipped EOC will ensure more rapid and effective response. </a:t>
            </a:r>
          </a:p>
          <a:p>
            <a:r>
              <a:rPr lang="en-US" dirty="0" smtClean="0"/>
              <a:t>May </a:t>
            </a:r>
            <a:r>
              <a:rPr lang="en-US" dirty="0"/>
              <a:t>be conference room, break room, or large office.</a:t>
            </a:r>
          </a:p>
          <a:p>
            <a:r>
              <a:rPr lang="en-US" dirty="0" smtClean="0"/>
              <a:t>Consider </a:t>
            </a:r>
            <a:r>
              <a:rPr lang="en-US" dirty="0"/>
              <a:t>backup EOC</a:t>
            </a:r>
          </a:p>
          <a:p>
            <a:endParaRPr lang="en-US" dirty="0"/>
          </a:p>
        </p:txBody>
      </p:sp>
    </p:spTree>
    <p:extLst>
      <p:ext uri="{BB962C8B-B14F-4D97-AF65-F5344CB8AC3E}">
        <p14:creationId xmlns:p14="http://schemas.microsoft.com/office/powerpoint/2010/main" val="2848273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ICS and Succession Planning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Activity 3: </a:t>
            </a:r>
            <a:r>
              <a:rPr lang="en-US" dirty="0">
                <a:solidFill>
                  <a:srgbClr val="FF0000"/>
                </a:solidFill>
              </a:rPr>
              <a:t>Develop or review/revise ICS structure and identify primary and secondary EOC locations</a:t>
            </a:r>
          </a:p>
          <a:p>
            <a:r>
              <a:rPr lang="en-US" dirty="0" smtClean="0">
                <a:solidFill>
                  <a:srgbClr val="FF0000"/>
                </a:solidFill>
              </a:rPr>
              <a:t>Activity 4: </a:t>
            </a:r>
            <a:r>
              <a:rPr lang="en-US" dirty="0">
                <a:solidFill>
                  <a:srgbClr val="FF0000"/>
                </a:solidFill>
              </a:rPr>
              <a:t>Identify primary and secondary leadership for succession planning</a:t>
            </a:r>
          </a:p>
          <a:p>
            <a:pPr marL="0" indent="0">
              <a:buNone/>
            </a:pPr>
            <a:endParaRPr lang="en-US" dirty="0"/>
          </a:p>
        </p:txBody>
      </p:sp>
    </p:spTree>
    <p:extLst>
      <p:ext uri="{BB962C8B-B14F-4D97-AF65-F5344CB8AC3E}">
        <p14:creationId xmlns:p14="http://schemas.microsoft.com/office/powerpoint/2010/main" val="190161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Discussion-based Exercises</a:t>
            </a:r>
            <a:endParaRPr lang="en-US" dirty="0"/>
          </a:p>
        </p:txBody>
      </p:sp>
      <p:sp>
        <p:nvSpPr>
          <p:cNvPr id="3" name="Content Placeholder 2"/>
          <p:cNvSpPr>
            <a:spLocks noGrp="1"/>
          </p:cNvSpPr>
          <p:nvPr>
            <p:ph idx="1"/>
          </p:nvPr>
        </p:nvSpPr>
        <p:spPr/>
        <p:txBody>
          <a:bodyPr/>
          <a:lstStyle/>
          <a:p>
            <a:r>
              <a:rPr lang="en-US" dirty="0" smtClean="0"/>
              <a:t>Uses </a:t>
            </a:r>
            <a:r>
              <a:rPr lang="en-US" dirty="0"/>
              <a:t>and </a:t>
            </a:r>
            <a:r>
              <a:rPr lang="en-US" dirty="0" smtClean="0"/>
              <a:t>benefits</a:t>
            </a:r>
          </a:p>
          <a:p>
            <a:endParaRPr lang="en-US" dirty="0"/>
          </a:p>
          <a:p>
            <a:endParaRPr lang="en-US" dirty="0" smtClean="0"/>
          </a:p>
          <a:p>
            <a:endParaRPr lang="en-US" dirty="0"/>
          </a:p>
          <a:p>
            <a:endParaRPr lang="en-US" dirty="0"/>
          </a:p>
          <a:p>
            <a:r>
              <a:rPr lang="en-US" dirty="0" smtClean="0">
                <a:solidFill>
                  <a:srgbClr val="FF0000"/>
                </a:solidFill>
              </a:rPr>
              <a:t>Activity </a:t>
            </a:r>
            <a:r>
              <a:rPr lang="en-US" dirty="0">
                <a:solidFill>
                  <a:srgbClr val="FF0000"/>
                </a:solidFill>
              </a:rPr>
              <a:t>5</a:t>
            </a:r>
            <a:r>
              <a:rPr lang="en-US" dirty="0" smtClean="0">
                <a:solidFill>
                  <a:srgbClr val="FF0000"/>
                </a:solidFill>
              </a:rPr>
              <a:t>: </a:t>
            </a:r>
            <a:r>
              <a:rPr lang="en-US" dirty="0">
                <a:solidFill>
                  <a:srgbClr val="FF0000"/>
                </a:solidFill>
              </a:rPr>
              <a:t>Conduct five-minute exercise</a:t>
            </a:r>
          </a:p>
          <a:p>
            <a:endParaRPr lang="en-US" dirty="0"/>
          </a:p>
        </p:txBody>
      </p:sp>
    </p:spTree>
    <p:extLst>
      <p:ext uri="{BB962C8B-B14F-4D97-AF65-F5344CB8AC3E}">
        <p14:creationId xmlns:p14="http://schemas.microsoft.com/office/powerpoint/2010/main" val="188667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Tree>
    <p:extLst>
      <p:ext uri="{BB962C8B-B14F-4D97-AF65-F5344CB8AC3E}">
        <p14:creationId xmlns:p14="http://schemas.microsoft.com/office/powerpoint/2010/main" val="3266474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Notification and Communication</a:t>
            </a:r>
            <a:endParaRPr lang="en-US" dirty="0"/>
          </a:p>
        </p:txBody>
      </p:sp>
      <p:sp>
        <p:nvSpPr>
          <p:cNvPr id="3" name="Content Placeholder 2"/>
          <p:cNvSpPr>
            <a:spLocks noGrp="1"/>
          </p:cNvSpPr>
          <p:nvPr>
            <p:ph idx="1"/>
          </p:nvPr>
        </p:nvSpPr>
        <p:spPr/>
        <p:txBody>
          <a:bodyPr/>
          <a:lstStyle/>
          <a:p>
            <a:r>
              <a:rPr lang="en-US" dirty="0" smtClean="0"/>
              <a:t>Importance </a:t>
            </a:r>
            <a:r>
              <a:rPr lang="en-US" dirty="0"/>
              <a:t>of notification and communication</a:t>
            </a:r>
          </a:p>
          <a:p>
            <a:r>
              <a:rPr lang="en-US" dirty="0" smtClean="0"/>
              <a:t>Target </a:t>
            </a:r>
            <a:r>
              <a:rPr lang="en-US" dirty="0"/>
              <a:t>audiences</a:t>
            </a:r>
          </a:p>
          <a:p>
            <a:r>
              <a:rPr lang="en-US" dirty="0" smtClean="0"/>
              <a:t>Methods </a:t>
            </a:r>
            <a:r>
              <a:rPr lang="en-US" dirty="0"/>
              <a:t>of communication</a:t>
            </a:r>
          </a:p>
          <a:p>
            <a:r>
              <a:rPr lang="en-US" dirty="0" smtClean="0"/>
              <a:t>Communication requirements</a:t>
            </a:r>
          </a:p>
          <a:p>
            <a:endParaRPr lang="en-US" dirty="0"/>
          </a:p>
          <a:p>
            <a:endParaRPr lang="en-US" dirty="0" smtClean="0"/>
          </a:p>
          <a:p>
            <a:endParaRPr lang="en-US" dirty="0"/>
          </a:p>
          <a:p>
            <a:r>
              <a:rPr lang="en-US" dirty="0" smtClean="0">
                <a:solidFill>
                  <a:srgbClr val="FF0000"/>
                </a:solidFill>
              </a:rPr>
              <a:t>Activity </a:t>
            </a:r>
            <a:r>
              <a:rPr lang="en-US" dirty="0">
                <a:solidFill>
                  <a:srgbClr val="FF0000"/>
                </a:solidFill>
              </a:rPr>
              <a:t>6</a:t>
            </a:r>
            <a:r>
              <a:rPr lang="en-US" dirty="0" smtClean="0">
                <a:solidFill>
                  <a:srgbClr val="FF0000"/>
                </a:solidFill>
              </a:rPr>
              <a:t>: </a:t>
            </a:r>
            <a:r>
              <a:rPr lang="en-US" dirty="0">
                <a:solidFill>
                  <a:srgbClr val="FF0000"/>
                </a:solidFill>
              </a:rPr>
              <a:t>Emergency notifications worksheet</a:t>
            </a:r>
          </a:p>
          <a:p>
            <a:endParaRPr lang="en-US" dirty="0"/>
          </a:p>
          <a:p>
            <a:endParaRPr lang="en-US" dirty="0"/>
          </a:p>
        </p:txBody>
      </p:sp>
    </p:spTree>
    <p:extLst>
      <p:ext uri="{BB962C8B-B14F-4D97-AF65-F5344CB8AC3E}">
        <p14:creationId xmlns:p14="http://schemas.microsoft.com/office/powerpoint/2010/main" val="2216465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Services</a:t>
            </a:r>
            <a:endParaRPr lang="en-US" dirty="0"/>
          </a:p>
        </p:txBody>
      </p:sp>
    </p:spTree>
    <p:extLst>
      <p:ext uri="{BB962C8B-B14F-4D97-AF65-F5344CB8AC3E}">
        <p14:creationId xmlns:p14="http://schemas.microsoft.com/office/powerpoint/2010/main" val="81257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Essential Services</a:t>
            </a:r>
            <a:endParaRPr lang="en-US" dirty="0"/>
          </a:p>
        </p:txBody>
      </p:sp>
      <p:sp>
        <p:nvSpPr>
          <p:cNvPr id="3" name="Content Placeholder 2"/>
          <p:cNvSpPr>
            <a:spLocks noGrp="1"/>
          </p:cNvSpPr>
          <p:nvPr>
            <p:ph idx="1"/>
          </p:nvPr>
        </p:nvSpPr>
        <p:spPr/>
        <p:txBody>
          <a:bodyPr/>
          <a:lstStyle/>
          <a:p>
            <a:r>
              <a:rPr lang="en-US" dirty="0" smtClean="0"/>
              <a:t>Rationale </a:t>
            </a:r>
            <a:r>
              <a:rPr lang="en-US" dirty="0"/>
              <a:t>for defining essential services</a:t>
            </a:r>
          </a:p>
          <a:p>
            <a:r>
              <a:rPr lang="en-US" dirty="0" smtClean="0"/>
              <a:t>Expanding</a:t>
            </a:r>
            <a:r>
              <a:rPr lang="en-US" dirty="0"/>
              <a:t>, maintaining, suspending, not providing </a:t>
            </a:r>
            <a:r>
              <a:rPr lang="en-US" dirty="0" smtClean="0"/>
              <a:t>services</a:t>
            </a:r>
          </a:p>
          <a:p>
            <a:endParaRPr lang="en-US" dirty="0"/>
          </a:p>
          <a:p>
            <a:endParaRPr lang="en-US" dirty="0" smtClean="0"/>
          </a:p>
          <a:p>
            <a:endParaRPr lang="en-US" dirty="0"/>
          </a:p>
          <a:p>
            <a:r>
              <a:rPr lang="en-US" dirty="0" smtClean="0">
                <a:solidFill>
                  <a:srgbClr val="FF0000"/>
                </a:solidFill>
              </a:rPr>
              <a:t>Activity </a:t>
            </a:r>
            <a:r>
              <a:rPr lang="en-US" dirty="0">
                <a:solidFill>
                  <a:srgbClr val="FF0000"/>
                </a:solidFill>
              </a:rPr>
              <a:t>7</a:t>
            </a:r>
            <a:r>
              <a:rPr lang="en-US" dirty="0" smtClean="0">
                <a:solidFill>
                  <a:srgbClr val="FF0000"/>
                </a:solidFill>
              </a:rPr>
              <a:t>: </a:t>
            </a:r>
            <a:r>
              <a:rPr lang="en-US" dirty="0">
                <a:solidFill>
                  <a:srgbClr val="FF0000"/>
                </a:solidFill>
              </a:rPr>
              <a:t>First column of Essential Services and Staffing Plan Worksheet</a:t>
            </a:r>
          </a:p>
          <a:p>
            <a:endParaRPr lang="en-US" dirty="0"/>
          </a:p>
        </p:txBody>
      </p:sp>
    </p:spTree>
    <p:extLst>
      <p:ext uri="{BB962C8B-B14F-4D97-AF65-F5344CB8AC3E}">
        <p14:creationId xmlns:p14="http://schemas.microsoft.com/office/powerpoint/2010/main" val="2713767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Question</a:t>
            </a:r>
            <a:endParaRPr lang="en-US" dirty="0"/>
          </a:p>
        </p:txBody>
      </p:sp>
      <p:sp>
        <p:nvSpPr>
          <p:cNvPr id="3" name="Content Placeholder 2"/>
          <p:cNvSpPr>
            <a:spLocks noGrp="1"/>
          </p:cNvSpPr>
          <p:nvPr>
            <p:ph idx="1"/>
          </p:nvPr>
        </p:nvSpPr>
        <p:spPr/>
        <p:txBody>
          <a:bodyPr/>
          <a:lstStyle/>
          <a:p>
            <a:r>
              <a:rPr lang="en-US" dirty="0" smtClean="0"/>
              <a:t>A </a:t>
            </a:r>
            <a:r>
              <a:rPr lang="en-US" dirty="0"/>
              <a:t>significant rain storm has caused a multiple-day power outage and damage to part of your building. What are the best methods of communication to patients and staff? How can you adjust your services to account for the loss of part of your building?</a:t>
            </a:r>
          </a:p>
          <a:p>
            <a:endParaRPr lang="en-US" dirty="0"/>
          </a:p>
        </p:txBody>
      </p:sp>
    </p:spTree>
    <p:extLst>
      <p:ext uri="{BB962C8B-B14F-4D97-AF65-F5344CB8AC3E}">
        <p14:creationId xmlns:p14="http://schemas.microsoft.com/office/powerpoint/2010/main" val="1102044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Tree>
    <p:extLst>
      <p:ext uri="{BB962C8B-B14F-4D97-AF65-F5344CB8AC3E}">
        <p14:creationId xmlns:p14="http://schemas.microsoft.com/office/powerpoint/2010/main" val="166094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Staffing</a:t>
            </a:r>
          </a:p>
        </p:txBody>
      </p:sp>
      <p:sp>
        <p:nvSpPr>
          <p:cNvPr id="3" name="Content Placeholder 2"/>
          <p:cNvSpPr>
            <a:spLocks noGrp="1"/>
          </p:cNvSpPr>
          <p:nvPr>
            <p:ph idx="1"/>
          </p:nvPr>
        </p:nvSpPr>
        <p:spPr/>
        <p:txBody>
          <a:bodyPr/>
          <a:lstStyle/>
          <a:p>
            <a:r>
              <a:rPr lang="en-US" dirty="0" smtClean="0"/>
              <a:t>Consider </a:t>
            </a:r>
            <a:r>
              <a:rPr lang="en-US" dirty="0"/>
              <a:t>how to fulfill essential services with minimal </a:t>
            </a:r>
            <a:r>
              <a:rPr lang="en-US" dirty="0" smtClean="0"/>
              <a:t>staff.</a:t>
            </a:r>
            <a:endParaRPr lang="en-US" dirty="0"/>
          </a:p>
          <a:p>
            <a:r>
              <a:rPr lang="en-US" dirty="0" smtClean="0"/>
              <a:t>What </a:t>
            </a:r>
            <a:r>
              <a:rPr lang="en-US" dirty="0"/>
              <a:t>services can you offer with 25%, 50%, 75%, 100% staff</a:t>
            </a:r>
          </a:p>
          <a:p>
            <a:r>
              <a:rPr lang="en-US" dirty="0"/>
              <a:t>availability?</a:t>
            </a:r>
          </a:p>
          <a:p>
            <a:r>
              <a:rPr lang="en-US" dirty="0" smtClean="0"/>
              <a:t>How </a:t>
            </a:r>
            <a:r>
              <a:rPr lang="en-US" dirty="0"/>
              <a:t>will you prioritize services to return to normal</a:t>
            </a:r>
            <a:r>
              <a:rPr lang="en-US" dirty="0" smtClean="0"/>
              <a:t>?</a:t>
            </a:r>
          </a:p>
          <a:p>
            <a:endParaRPr lang="en-US" dirty="0"/>
          </a:p>
          <a:p>
            <a:endParaRPr lang="en-US" dirty="0"/>
          </a:p>
          <a:p>
            <a:r>
              <a:rPr lang="en-US" dirty="0" smtClean="0">
                <a:solidFill>
                  <a:srgbClr val="FF0000"/>
                </a:solidFill>
              </a:rPr>
              <a:t>Activity 7: </a:t>
            </a:r>
            <a:r>
              <a:rPr lang="en-US" dirty="0">
                <a:solidFill>
                  <a:srgbClr val="FF0000"/>
                </a:solidFill>
              </a:rPr>
              <a:t>Complete Essential Services and Staffing </a:t>
            </a:r>
            <a:r>
              <a:rPr lang="en-US" dirty="0" smtClean="0">
                <a:solidFill>
                  <a:srgbClr val="FF0000"/>
                </a:solidFill>
              </a:rPr>
              <a:t>Plan Worksheet</a:t>
            </a:r>
            <a:endParaRPr lang="en-US" dirty="0">
              <a:solidFill>
                <a:srgbClr val="FF0000"/>
              </a:solidFill>
            </a:endParaRPr>
          </a:p>
        </p:txBody>
      </p:sp>
    </p:spTree>
    <p:extLst>
      <p:ext uri="{BB962C8B-B14F-4D97-AF65-F5344CB8AC3E}">
        <p14:creationId xmlns:p14="http://schemas.microsoft.com/office/powerpoint/2010/main" val="1540189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Strategies</a:t>
            </a:r>
            <a:endParaRPr lang="en-US" dirty="0"/>
          </a:p>
        </p:txBody>
      </p:sp>
      <p:sp>
        <p:nvSpPr>
          <p:cNvPr id="3" name="Content Placeholder 2"/>
          <p:cNvSpPr txBox="1">
            <a:spLocks/>
          </p:cNvSpPr>
          <p:nvPr/>
        </p:nvSpPr>
        <p:spPr>
          <a:xfrm>
            <a:off x="2511380" y="3374265"/>
            <a:ext cx="8842420" cy="2802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Four Phases of Emergency Management</a:t>
            </a:r>
          </a:p>
          <a:p>
            <a:r>
              <a:rPr lang="en-US" dirty="0" smtClean="0">
                <a:solidFill>
                  <a:schemeClr val="bg2"/>
                </a:solidFill>
              </a:rPr>
              <a:t>Preparedness Cycle</a:t>
            </a:r>
          </a:p>
          <a:p>
            <a:r>
              <a:rPr lang="en-US" dirty="0" smtClean="0">
                <a:solidFill>
                  <a:schemeClr val="bg2"/>
                </a:solidFill>
              </a:rPr>
              <a:t>What drives/inhibits preparedness?</a:t>
            </a:r>
          </a:p>
          <a:p>
            <a:r>
              <a:rPr lang="en-US" dirty="0" smtClean="0">
                <a:solidFill>
                  <a:schemeClr val="bg2"/>
                </a:solidFill>
              </a:rPr>
              <a:t>Planning Strategies</a:t>
            </a:r>
          </a:p>
          <a:p>
            <a:r>
              <a:rPr lang="en-US" dirty="0" smtClean="0">
                <a:solidFill>
                  <a:schemeClr val="bg2"/>
                </a:solidFill>
              </a:rPr>
              <a:t>Disaster Myths</a:t>
            </a:r>
            <a:endParaRPr lang="en-US" dirty="0">
              <a:solidFill>
                <a:schemeClr val="bg2"/>
              </a:solidFill>
            </a:endParaRPr>
          </a:p>
        </p:txBody>
      </p:sp>
    </p:spTree>
    <p:extLst>
      <p:ext uri="{BB962C8B-B14F-4D97-AF65-F5344CB8AC3E}">
        <p14:creationId xmlns:p14="http://schemas.microsoft.com/office/powerpoint/2010/main" val="4223524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neighboring county has had to evacuate to your community due </a:t>
            </a:r>
            <a:r>
              <a:rPr lang="en-US" dirty="0" smtClean="0"/>
              <a:t>to flooding</a:t>
            </a:r>
            <a:r>
              <a:rPr lang="en-US" dirty="0"/>
              <a:t>. Evacuees are unable to contact their primary physicians, and </a:t>
            </a:r>
            <a:r>
              <a:rPr lang="en-US" dirty="0" smtClean="0"/>
              <a:t>many have </a:t>
            </a:r>
            <a:r>
              <a:rPr lang="en-US" dirty="0"/>
              <a:t>multiple medical needs that the shelter medical teams are unable </a:t>
            </a:r>
            <a:r>
              <a:rPr lang="en-US" dirty="0" smtClean="0"/>
              <a:t>to meet</a:t>
            </a:r>
            <a:r>
              <a:rPr lang="en-US" dirty="0"/>
              <a:t>. What steps do you need to take to accept new patients and how </a:t>
            </a:r>
            <a:r>
              <a:rPr lang="en-US" dirty="0" smtClean="0"/>
              <a:t>can you </a:t>
            </a:r>
            <a:r>
              <a:rPr lang="en-US" dirty="0"/>
              <a:t>ensure continuity of care? How would you adjust services to meet </a:t>
            </a:r>
            <a:r>
              <a:rPr lang="en-US" dirty="0" smtClean="0"/>
              <a:t>the needs </a:t>
            </a:r>
            <a:r>
              <a:rPr lang="en-US" dirty="0"/>
              <a:t>of this population?</a:t>
            </a:r>
          </a:p>
        </p:txBody>
      </p:sp>
    </p:spTree>
    <p:extLst>
      <p:ext uri="{BB962C8B-B14F-4D97-AF65-F5344CB8AC3E}">
        <p14:creationId xmlns:p14="http://schemas.microsoft.com/office/powerpoint/2010/main" val="3158056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799877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Management</a:t>
            </a:r>
          </a:p>
        </p:txBody>
      </p:sp>
      <p:sp>
        <p:nvSpPr>
          <p:cNvPr id="3" name="Content Placeholder 2"/>
          <p:cNvSpPr>
            <a:spLocks noGrp="1"/>
          </p:cNvSpPr>
          <p:nvPr>
            <p:ph idx="1"/>
          </p:nvPr>
        </p:nvSpPr>
        <p:spPr/>
        <p:txBody>
          <a:bodyPr/>
          <a:lstStyle/>
          <a:p>
            <a:r>
              <a:rPr lang="en-US" dirty="0" smtClean="0"/>
              <a:t>What </a:t>
            </a:r>
            <a:r>
              <a:rPr lang="en-US" dirty="0"/>
              <a:t>you have</a:t>
            </a:r>
          </a:p>
          <a:p>
            <a:r>
              <a:rPr lang="en-US" dirty="0" smtClean="0"/>
              <a:t>What </a:t>
            </a:r>
            <a:r>
              <a:rPr lang="en-US" dirty="0"/>
              <a:t>you need</a:t>
            </a:r>
          </a:p>
          <a:p>
            <a:r>
              <a:rPr lang="en-US" dirty="0" smtClean="0"/>
              <a:t>Potential </a:t>
            </a:r>
            <a:r>
              <a:rPr lang="en-US" dirty="0"/>
              <a:t>source(s) for emergency </a:t>
            </a:r>
            <a:r>
              <a:rPr lang="en-US" dirty="0" smtClean="0"/>
              <a:t>acquisition</a:t>
            </a:r>
          </a:p>
          <a:p>
            <a:endParaRPr lang="en-US" dirty="0"/>
          </a:p>
          <a:p>
            <a:endParaRPr lang="en-US" dirty="0"/>
          </a:p>
          <a:p>
            <a:r>
              <a:rPr lang="en-US" dirty="0" smtClean="0">
                <a:solidFill>
                  <a:srgbClr val="FF0000"/>
                </a:solidFill>
              </a:rPr>
              <a:t>Activity 8: </a:t>
            </a:r>
            <a:r>
              <a:rPr lang="en-US" dirty="0">
                <a:solidFill>
                  <a:srgbClr val="FF0000"/>
                </a:solidFill>
              </a:rPr>
              <a:t>Identify resource availability and resource needs to </a:t>
            </a:r>
            <a:r>
              <a:rPr lang="en-US" dirty="0" smtClean="0">
                <a:solidFill>
                  <a:srgbClr val="FF0000"/>
                </a:solidFill>
              </a:rPr>
              <a:t>be able </a:t>
            </a:r>
            <a:r>
              <a:rPr lang="en-US" dirty="0">
                <a:solidFill>
                  <a:srgbClr val="FF0000"/>
                </a:solidFill>
              </a:rPr>
              <a:t>to conduct essential services</a:t>
            </a:r>
          </a:p>
        </p:txBody>
      </p:sp>
    </p:spTree>
    <p:extLst>
      <p:ext uri="{BB962C8B-B14F-4D97-AF65-F5344CB8AC3E}">
        <p14:creationId xmlns:p14="http://schemas.microsoft.com/office/powerpoint/2010/main" val="2312439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endParaRPr lang="en-US" dirty="0"/>
          </a:p>
        </p:txBody>
      </p:sp>
    </p:spTree>
    <p:extLst>
      <p:ext uri="{BB962C8B-B14F-4D97-AF65-F5344CB8AC3E}">
        <p14:creationId xmlns:p14="http://schemas.microsoft.com/office/powerpoint/2010/main" val="712994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 and Coordination</a:t>
            </a:r>
          </a:p>
        </p:txBody>
      </p:sp>
      <p:sp>
        <p:nvSpPr>
          <p:cNvPr id="3" name="Content Placeholder 2"/>
          <p:cNvSpPr>
            <a:spLocks noGrp="1"/>
          </p:cNvSpPr>
          <p:nvPr>
            <p:ph idx="1"/>
          </p:nvPr>
        </p:nvSpPr>
        <p:spPr/>
        <p:txBody>
          <a:bodyPr/>
          <a:lstStyle/>
          <a:p>
            <a:r>
              <a:rPr lang="en-US" dirty="0" smtClean="0"/>
              <a:t>Effective </a:t>
            </a:r>
            <a:r>
              <a:rPr lang="en-US" dirty="0"/>
              <a:t>disaster response is a community response</a:t>
            </a:r>
          </a:p>
          <a:p>
            <a:r>
              <a:rPr lang="en-US" dirty="0" smtClean="0"/>
              <a:t>Disasters </a:t>
            </a:r>
            <a:r>
              <a:rPr lang="en-US" dirty="0"/>
              <a:t>begin and end at the local level</a:t>
            </a:r>
          </a:p>
          <a:p>
            <a:r>
              <a:rPr lang="en-US" dirty="0" smtClean="0"/>
              <a:t>Needing </a:t>
            </a:r>
            <a:r>
              <a:rPr lang="en-US" dirty="0"/>
              <a:t>help</a:t>
            </a:r>
          </a:p>
          <a:p>
            <a:r>
              <a:rPr lang="en-US" dirty="0" smtClean="0"/>
              <a:t>Giving help</a:t>
            </a:r>
          </a:p>
          <a:p>
            <a:endParaRPr lang="en-US" dirty="0" smtClean="0"/>
          </a:p>
          <a:p>
            <a:endParaRPr lang="en-US" dirty="0"/>
          </a:p>
          <a:p>
            <a:r>
              <a:rPr lang="en-US" dirty="0" smtClean="0">
                <a:solidFill>
                  <a:srgbClr val="FF0000"/>
                </a:solidFill>
              </a:rPr>
              <a:t>Activity 9: </a:t>
            </a:r>
            <a:r>
              <a:rPr lang="en-US" dirty="0">
                <a:solidFill>
                  <a:srgbClr val="FF0000"/>
                </a:solidFill>
              </a:rPr>
              <a:t>Identify known or potential partners that can help </a:t>
            </a:r>
            <a:r>
              <a:rPr lang="en-US" dirty="0" smtClean="0">
                <a:solidFill>
                  <a:srgbClr val="FF0000"/>
                </a:solidFill>
              </a:rPr>
              <a:t>meet resource </a:t>
            </a:r>
            <a:r>
              <a:rPr lang="en-US" dirty="0">
                <a:solidFill>
                  <a:srgbClr val="FF0000"/>
                </a:solidFill>
              </a:rPr>
              <a:t>needs</a:t>
            </a:r>
          </a:p>
        </p:txBody>
      </p:sp>
    </p:spTree>
    <p:extLst>
      <p:ext uri="{BB962C8B-B14F-4D97-AF65-F5344CB8AC3E}">
        <p14:creationId xmlns:p14="http://schemas.microsoft.com/office/powerpoint/2010/main" val="2432556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r>
              <a:rPr lang="en-US" dirty="0" smtClean="0"/>
              <a:t>There </a:t>
            </a:r>
            <a:r>
              <a:rPr lang="en-US" dirty="0"/>
              <a:t>has been a supply chain issue regarding the delivery of </a:t>
            </a:r>
            <a:r>
              <a:rPr lang="en-US" dirty="0" smtClean="0"/>
              <a:t>medical supplies</a:t>
            </a:r>
            <a:r>
              <a:rPr lang="en-US" dirty="0"/>
              <a:t>. PPE materials such as gloves, masks, and hand sanitizer </a:t>
            </a:r>
            <a:r>
              <a:rPr lang="en-US" dirty="0" smtClean="0"/>
              <a:t>are almost </a:t>
            </a:r>
            <a:r>
              <a:rPr lang="en-US" dirty="0"/>
              <a:t>out of stock. How can you make sure that patients are able to still </a:t>
            </a:r>
            <a:r>
              <a:rPr lang="en-US" dirty="0" smtClean="0"/>
              <a:t>be seen</a:t>
            </a:r>
            <a:r>
              <a:rPr lang="en-US" dirty="0"/>
              <a:t>? Are there ways to function without these necessities for a few days?</a:t>
            </a:r>
          </a:p>
        </p:txBody>
      </p:sp>
    </p:spTree>
    <p:extLst>
      <p:ext uri="{BB962C8B-B14F-4D97-AF65-F5344CB8AC3E}">
        <p14:creationId xmlns:p14="http://schemas.microsoft.com/office/powerpoint/2010/main" val="3760478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Clinical Site</a:t>
            </a:r>
            <a:endParaRPr lang="en-US" dirty="0"/>
          </a:p>
        </p:txBody>
      </p:sp>
    </p:spTree>
    <p:extLst>
      <p:ext uri="{BB962C8B-B14F-4D97-AF65-F5344CB8AC3E}">
        <p14:creationId xmlns:p14="http://schemas.microsoft.com/office/powerpoint/2010/main" val="380065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an Alternate Clinic Site</a:t>
            </a:r>
          </a:p>
        </p:txBody>
      </p:sp>
      <p:sp>
        <p:nvSpPr>
          <p:cNvPr id="3" name="Content Placeholder 2"/>
          <p:cNvSpPr>
            <a:spLocks noGrp="1"/>
          </p:cNvSpPr>
          <p:nvPr>
            <p:ph idx="1"/>
          </p:nvPr>
        </p:nvSpPr>
        <p:spPr/>
        <p:txBody>
          <a:bodyPr/>
          <a:lstStyle/>
          <a:p>
            <a:r>
              <a:rPr lang="en-US" dirty="0" smtClean="0"/>
              <a:t>Unlikely </a:t>
            </a:r>
            <a:r>
              <a:rPr lang="en-US" dirty="0"/>
              <a:t>to need to move long term into another location</a:t>
            </a:r>
          </a:p>
          <a:p>
            <a:r>
              <a:rPr lang="en-US" dirty="0" smtClean="0"/>
              <a:t>If </a:t>
            </a:r>
            <a:r>
              <a:rPr lang="en-US" dirty="0"/>
              <a:t>you're asking the local emergency management agency for </a:t>
            </a:r>
            <a:r>
              <a:rPr lang="en-US" dirty="0" smtClean="0"/>
              <a:t>assistance finding </a:t>
            </a:r>
            <a:r>
              <a:rPr lang="en-US" dirty="0"/>
              <a:t>space, what do you tell them you need</a:t>
            </a:r>
            <a:r>
              <a:rPr lang="en-US" dirty="0" smtClean="0"/>
              <a:t>?</a:t>
            </a:r>
          </a:p>
          <a:p>
            <a:endParaRPr lang="en-US" dirty="0"/>
          </a:p>
          <a:p>
            <a:endParaRPr lang="en-US" dirty="0"/>
          </a:p>
          <a:p>
            <a:r>
              <a:rPr lang="en-US" dirty="0" smtClean="0">
                <a:solidFill>
                  <a:srgbClr val="FF0000"/>
                </a:solidFill>
              </a:rPr>
              <a:t>Activity 10: </a:t>
            </a:r>
            <a:r>
              <a:rPr lang="en-US" dirty="0">
                <a:solidFill>
                  <a:srgbClr val="FF0000"/>
                </a:solidFill>
              </a:rPr>
              <a:t>Identify minimum and ideal space and resource needs for long </a:t>
            </a:r>
            <a:r>
              <a:rPr lang="en-US" dirty="0" smtClean="0">
                <a:solidFill>
                  <a:srgbClr val="FF0000"/>
                </a:solidFill>
              </a:rPr>
              <a:t>term operation </a:t>
            </a:r>
            <a:r>
              <a:rPr lang="en-US" dirty="0">
                <a:solidFill>
                  <a:srgbClr val="FF0000"/>
                </a:solidFill>
              </a:rPr>
              <a:t>out of a different facility</a:t>
            </a:r>
          </a:p>
        </p:txBody>
      </p:sp>
    </p:spTree>
    <p:extLst>
      <p:ext uri="{BB962C8B-B14F-4D97-AF65-F5344CB8AC3E}">
        <p14:creationId xmlns:p14="http://schemas.microsoft.com/office/powerpoint/2010/main" val="498395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covered</a:t>
            </a:r>
            <a:endParaRPr lang="en-US" dirty="0"/>
          </a:p>
        </p:txBody>
      </p:sp>
      <p:sp>
        <p:nvSpPr>
          <p:cNvPr id="3" name="Content Placeholder 2"/>
          <p:cNvSpPr>
            <a:spLocks noGrp="1"/>
          </p:cNvSpPr>
          <p:nvPr>
            <p:ph idx="1"/>
          </p:nvPr>
        </p:nvSpPr>
        <p:spPr/>
        <p:txBody>
          <a:bodyPr>
            <a:normAutofit/>
          </a:bodyPr>
          <a:lstStyle/>
          <a:p>
            <a:r>
              <a:rPr lang="en-US" dirty="0" smtClean="0"/>
              <a:t>Participants will discover the Four Phases of Emergency Management focusing on the Preparedness Cycle</a:t>
            </a:r>
          </a:p>
          <a:p>
            <a:r>
              <a:rPr lang="en-US" dirty="0" smtClean="0"/>
              <a:t>Participants will discuss emergency preparedness program management activities to include Incident Command and emergency communications</a:t>
            </a:r>
          </a:p>
          <a:p>
            <a:r>
              <a:rPr lang="en-US" dirty="0" smtClean="0"/>
              <a:t>Participants will complete activities and documents </a:t>
            </a:r>
            <a:r>
              <a:rPr lang="en-US" dirty="0"/>
              <a:t>throughout the training that are specific to their organization and can be integrated into existing </a:t>
            </a:r>
            <a:r>
              <a:rPr lang="en-US" dirty="0" smtClean="0"/>
              <a:t>plans</a:t>
            </a:r>
          </a:p>
          <a:p>
            <a:r>
              <a:rPr lang="en-US" dirty="0" smtClean="0"/>
              <a:t>This training will addresses </a:t>
            </a:r>
            <a:r>
              <a:rPr lang="en-US" dirty="0"/>
              <a:t>core planning aspects of the 2016 CMS Preparedness </a:t>
            </a:r>
            <a:r>
              <a:rPr lang="en-US" dirty="0" smtClean="0"/>
              <a:t>Rule</a:t>
            </a:r>
            <a:endParaRPr lang="en-US" dirty="0"/>
          </a:p>
        </p:txBody>
      </p:sp>
    </p:spTree>
    <p:extLst>
      <p:ext uri="{BB962C8B-B14F-4D97-AF65-F5344CB8AC3E}">
        <p14:creationId xmlns:p14="http://schemas.microsoft.com/office/powerpoint/2010/main" val="1487579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A6A1-F48C-4E8C-A8F5-2D60014DCDF4}"/>
              </a:ext>
            </a:extLst>
          </p:cNvPr>
          <p:cNvSpPr>
            <a:spLocks noGrp="1"/>
          </p:cNvSpPr>
          <p:nvPr>
            <p:ph type="title"/>
          </p:nvPr>
        </p:nvSpPr>
        <p:spPr/>
        <p:txBody>
          <a:bodyPr/>
          <a:lstStyle/>
          <a:p>
            <a:r>
              <a:rPr lang="en-US" dirty="0" smtClean="0"/>
              <a:t>Resources</a:t>
            </a:r>
            <a:endParaRPr lang="en-US" dirty="0"/>
          </a:p>
        </p:txBody>
      </p:sp>
      <p:sp>
        <p:nvSpPr>
          <p:cNvPr id="3" name="Content Placeholder 2">
            <a:extLst>
              <a:ext uri="{FF2B5EF4-FFF2-40B4-BE49-F238E27FC236}">
                <a16:creationId xmlns:a16="http://schemas.microsoft.com/office/drawing/2014/main" id="{17829647-47F5-4E70-8CFB-0C3138D71ECB}"/>
              </a:ext>
            </a:extLst>
          </p:cNvPr>
          <p:cNvSpPr>
            <a:spLocks noGrp="1"/>
          </p:cNvSpPr>
          <p:nvPr>
            <p:ph idx="1"/>
          </p:nvPr>
        </p:nvSpPr>
        <p:spPr>
          <a:xfrm>
            <a:off x="838200" y="1825625"/>
            <a:ext cx="11353800" cy="4351338"/>
          </a:xfrm>
        </p:spPr>
        <p:txBody>
          <a:bodyPr>
            <a:normAutofit/>
          </a:bodyPr>
          <a:lstStyle/>
          <a:p>
            <a:pPr marL="0" indent="0">
              <a:lnSpc>
                <a:spcPct val="100000"/>
              </a:lnSpc>
              <a:spcBef>
                <a:spcPts val="0"/>
              </a:spcBef>
              <a:buNone/>
            </a:pPr>
            <a:r>
              <a:rPr lang="en-US" sz="2400" dirty="0" smtClean="0">
                <a:solidFill>
                  <a:srgbClr val="20ACB4"/>
                </a:solidFill>
              </a:rPr>
              <a:t>Louisiana Governor’s Office of Homeland Security and Emergency Preparedness</a:t>
            </a:r>
          </a:p>
          <a:p>
            <a:pPr marL="0" indent="0">
              <a:lnSpc>
                <a:spcPct val="100000"/>
              </a:lnSpc>
              <a:spcBef>
                <a:spcPts val="0"/>
              </a:spcBef>
              <a:buNone/>
            </a:pPr>
            <a:r>
              <a:rPr lang="en-US" sz="2400" dirty="0">
                <a:hlinkClick r:id="rId3"/>
              </a:rPr>
              <a:t>https://gohsep.la.gov/</a:t>
            </a:r>
            <a:endParaRPr lang="en-US" sz="2400" dirty="0" smtClean="0">
              <a:solidFill>
                <a:srgbClr val="20ACB4"/>
              </a:solidFill>
            </a:endParaRPr>
          </a:p>
          <a:p>
            <a:pPr marL="0" indent="0">
              <a:lnSpc>
                <a:spcPct val="100000"/>
              </a:lnSpc>
              <a:spcBef>
                <a:spcPts val="0"/>
              </a:spcBef>
              <a:buNone/>
            </a:pPr>
            <a:endParaRPr lang="en-US" sz="2400" dirty="0">
              <a:solidFill>
                <a:srgbClr val="20ACB4"/>
              </a:solidFill>
            </a:endParaRPr>
          </a:p>
          <a:p>
            <a:pPr marL="0" indent="0">
              <a:lnSpc>
                <a:spcPct val="100000"/>
              </a:lnSpc>
              <a:spcBef>
                <a:spcPts val="0"/>
              </a:spcBef>
              <a:buNone/>
            </a:pPr>
            <a:r>
              <a:rPr lang="en-US" sz="2400" dirty="0" smtClean="0">
                <a:solidFill>
                  <a:srgbClr val="20ACB4"/>
                </a:solidFill>
              </a:rPr>
              <a:t>LDH Health Standards</a:t>
            </a:r>
          </a:p>
          <a:p>
            <a:pPr marL="0" indent="0">
              <a:lnSpc>
                <a:spcPct val="100000"/>
              </a:lnSpc>
              <a:spcBef>
                <a:spcPts val="0"/>
              </a:spcBef>
              <a:buNone/>
            </a:pPr>
            <a:r>
              <a:rPr lang="en-US" sz="2400" dirty="0" smtClean="0">
                <a:hlinkClick r:id="rId4"/>
              </a:rPr>
              <a:t>http</a:t>
            </a:r>
            <a:r>
              <a:rPr lang="en-US" sz="2400" dirty="0">
                <a:hlinkClick r:id="rId4"/>
              </a:rPr>
              <a:t>://</a:t>
            </a:r>
            <a:r>
              <a:rPr lang="en-US" sz="2400" dirty="0" smtClean="0">
                <a:hlinkClick r:id="rId4"/>
              </a:rPr>
              <a:t>ldh.la.gov/index.cfm/page/297</a:t>
            </a:r>
            <a:r>
              <a:rPr lang="en-US" sz="2400" dirty="0" smtClean="0"/>
              <a:t> </a:t>
            </a:r>
          </a:p>
          <a:p>
            <a:pPr marL="0" indent="0">
              <a:lnSpc>
                <a:spcPct val="100000"/>
              </a:lnSpc>
              <a:spcBef>
                <a:spcPts val="0"/>
              </a:spcBef>
              <a:buNone/>
            </a:pPr>
            <a:endParaRPr lang="en-US" sz="2400" dirty="0"/>
          </a:p>
          <a:p>
            <a:pPr marL="0" indent="0">
              <a:lnSpc>
                <a:spcPct val="100000"/>
              </a:lnSpc>
              <a:spcBef>
                <a:spcPts val="0"/>
              </a:spcBef>
              <a:buNone/>
            </a:pPr>
            <a:r>
              <a:rPr lang="en-US" sz="2400" dirty="0" smtClean="0"/>
              <a:t>ASPER TRACIE</a:t>
            </a:r>
          </a:p>
          <a:p>
            <a:pPr marL="0" indent="0">
              <a:lnSpc>
                <a:spcPct val="100000"/>
              </a:lnSpc>
              <a:spcBef>
                <a:spcPts val="0"/>
              </a:spcBef>
              <a:buNone/>
            </a:pPr>
            <a:r>
              <a:rPr lang="en-US" sz="2400" dirty="0" smtClean="0">
                <a:hlinkClick r:id="rId5"/>
              </a:rPr>
              <a:t>https://</a:t>
            </a:r>
            <a:r>
              <a:rPr lang="en-US" sz="2400" dirty="0">
                <a:hlinkClick r:id="rId5"/>
              </a:rPr>
              <a:t>asprtracie.hhs.gov</a:t>
            </a:r>
            <a:r>
              <a:rPr lang="en-US" sz="2400" dirty="0" smtClean="0">
                <a:hlinkClick r:id="rId5"/>
              </a:rPr>
              <a:t>/</a:t>
            </a:r>
            <a:endParaRPr lang="en-US" sz="2400" dirty="0" smtClean="0"/>
          </a:p>
          <a:p>
            <a:pPr marL="0" indent="0">
              <a:lnSpc>
                <a:spcPct val="100000"/>
              </a:lnSpc>
              <a:spcBef>
                <a:spcPts val="0"/>
              </a:spcBef>
              <a:buNone/>
            </a:pPr>
            <a:endParaRPr lang="en-US" sz="2400" dirty="0"/>
          </a:p>
          <a:p>
            <a:pPr marL="0" indent="0">
              <a:lnSpc>
                <a:spcPct val="100000"/>
              </a:lnSpc>
              <a:spcBef>
                <a:spcPts val="0"/>
              </a:spcBef>
              <a:buNone/>
            </a:pPr>
            <a:r>
              <a:rPr lang="en-US" sz="2400" dirty="0" smtClean="0"/>
              <a:t>FEMA Online Training</a:t>
            </a:r>
          </a:p>
          <a:p>
            <a:pPr marL="0" indent="0">
              <a:lnSpc>
                <a:spcPct val="100000"/>
              </a:lnSpc>
              <a:spcBef>
                <a:spcPts val="0"/>
              </a:spcBef>
              <a:buNone/>
            </a:pPr>
            <a:r>
              <a:rPr lang="en-US" sz="2400" dirty="0">
                <a:hlinkClick r:id="rId6"/>
              </a:rPr>
              <a:t>https://training.fema.gov/is/</a:t>
            </a:r>
            <a:endParaRPr lang="en-US" sz="2400" dirty="0"/>
          </a:p>
          <a:p>
            <a:pPr marL="0" indent="0">
              <a:lnSpc>
                <a:spcPct val="100000"/>
              </a:lnSpc>
              <a:spcBef>
                <a:spcPts val="0"/>
              </a:spcBef>
              <a:buNone/>
            </a:pPr>
            <a:endParaRPr lang="en-US" sz="1800" dirty="0" smtClean="0"/>
          </a:p>
          <a:p>
            <a:pPr marL="0" indent="0">
              <a:lnSpc>
                <a:spcPct val="100000"/>
              </a:lnSpc>
              <a:spcBef>
                <a:spcPts val="0"/>
              </a:spcBef>
              <a:buNone/>
            </a:pPr>
            <a:endParaRPr lang="en-US" sz="1800" dirty="0"/>
          </a:p>
          <a:p>
            <a:pPr marL="0" indent="0">
              <a:lnSpc>
                <a:spcPct val="100000"/>
              </a:lnSpc>
              <a:spcBef>
                <a:spcPts val="0"/>
              </a:spcBef>
              <a:buNone/>
            </a:pPr>
            <a:endParaRPr lang="en-US" sz="1800" dirty="0" smtClean="0"/>
          </a:p>
          <a:p>
            <a:pPr marL="0" indent="0">
              <a:lnSpc>
                <a:spcPct val="100000"/>
              </a:lnSpc>
              <a:spcBef>
                <a:spcPts val="0"/>
              </a:spcBef>
              <a:buNone/>
            </a:pPr>
            <a:endParaRPr lang="en-US" sz="1800" dirty="0"/>
          </a:p>
          <a:p>
            <a:pPr marL="0" indent="0">
              <a:lnSpc>
                <a:spcPct val="100000"/>
              </a:lnSpc>
              <a:spcBef>
                <a:spcPts val="0"/>
              </a:spcBef>
              <a:buNone/>
            </a:pPr>
            <a:endParaRPr lang="en-US" sz="1800" dirty="0"/>
          </a:p>
        </p:txBody>
      </p:sp>
      <p:sp>
        <p:nvSpPr>
          <p:cNvPr id="4" name="TextBox 3"/>
          <p:cNvSpPr txBox="1"/>
          <p:nvPr/>
        </p:nvSpPr>
        <p:spPr>
          <a:xfrm>
            <a:off x="7525786" y="4791968"/>
            <a:ext cx="4666214" cy="1384995"/>
          </a:xfrm>
          <a:prstGeom prst="rect">
            <a:avLst/>
          </a:prstGeom>
          <a:noFill/>
        </p:spPr>
        <p:txBody>
          <a:bodyPr wrap="none" rtlCol="0">
            <a:spAutoFit/>
          </a:bodyPr>
          <a:lstStyle/>
          <a:p>
            <a:r>
              <a:rPr lang="en-US" sz="2800" dirty="0" smtClean="0"/>
              <a:t>Nicole Peace Coarsey, MPA</a:t>
            </a:r>
          </a:p>
          <a:p>
            <a:r>
              <a:rPr lang="en-US" sz="2800" dirty="0">
                <a:hlinkClick r:id="rId7"/>
              </a:rPr>
              <a:t>n</a:t>
            </a:r>
            <a:r>
              <a:rPr lang="en-US" sz="2800" dirty="0" smtClean="0">
                <a:hlinkClick r:id="rId7"/>
              </a:rPr>
              <a:t>icole.coarsey@la.gov</a:t>
            </a:r>
            <a:endParaRPr lang="en-US" sz="2800" dirty="0" smtClean="0"/>
          </a:p>
          <a:p>
            <a:r>
              <a:rPr lang="en-US" sz="2800" dirty="0" smtClean="0"/>
              <a:t>225-342-1583</a:t>
            </a:r>
            <a:endParaRPr lang="en-US" sz="2800" dirty="0"/>
          </a:p>
        </p:txBody>
      </p:sp>
    </p:spTree>
    <p:extLst>
      <p:ext uri="{BB962C8B-B14F-4D97-AF65-F5344CB8AC3E}">
        <p14:creationId xmlns:p14="http://schemas.microsoft.com/office/powerpoint/2010/main" val="261380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Phases of Emergency Management</a:t>
            </a:r>
            <a:endParaRPr lang="en-US" dirty="0"/>
          </a:p>
        </p:txBody>
      </p:sp>
      <p:pic>
        <p:nvPicPr>
          <p:cNvPr id="4" name="Picture 3"/>
          <p:cNvPicPr>
            <a:picLocks noChangeAspect="1"/>
          </p:cNvPicPr>
          <p:nvPr/>
        </p:nvPicPr>
        <p:blipFill>
          <a:blip r:embed="rId3"/>
          <a:stretch>
            <a:fillRect/>
          </a:stretch>
        </p:blipFill>
        <p:spPr>
          <a:xfrm>
            <a:off x="3920025" y="1880277"/>
            <a:ext cx="4351950" cy="4385334"/>
          </a:xfrm>
          <a:prstGeom prst="rect">
            <a:avLst/>
          </a:prstGeom>
        </p:spPr>
      </p:pic>
      <p:sp>
        <p:nvSpPr>
          <p:cNvPr id="3" name="Explosion 1 2"/>
          <p:cNvSpPr/>
          <p:nvPr/>
        </p:nvSpPr>
        <p:spPr>
          <a:xfrm>
            <a:off x="7456868" y="3010437"/>
            <a:ext cx="2434107" cy="212501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746642" y="3842111"/>
            <a:ext cx="1854558" cy="461665"/>
          </a:xfrm>
          <a:prstGeom prst="rect">
            <a:avLst/>
          </a:prstGeom>
          <a:noFill/>
        </p:spPr>
        <p:txBody>
          <a:bodyPr wrap="square" rtlCol="0">
            <a:spAutoFit/>
          </a:bodyPr>
          <a:lstStyle/>
          <a:p>
            <a:pPr algn="ctr"/>
            <a:r>
              <a:rPr lang="en-US" sz="2400" b="1" dirty="0" smtClean="0">
                <a:solidFill>
                  <a:schemeClr val="bg2"/>
                </a:solidFill>
              </a:rPr>
              <a:t>DISASTER</a:t>
            </a:r>
            <a:endParaRPr lang="en-US" sz="2400" b="1" dirty="0">
              <a:solidFill>
                <a:schemeClr val="bg2"/>
              </a:solidFill>
            </a:endParaRPr>
          </a:p>
        </p:txBody>
      </p:sp>
    </p:spTree>
    <p:extLst>
      <p:ext uri="{BB962C8B-B14F-4D97-AF65-F5344CB8AC3E}">
        <p14:creationId xmlns:p14="http://schemas.microsoft.com/office/powerpoint/2010/main" val="3847276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Preparedness Cycle</a:t>
            </a:r>
            <a:endParaRPr lang="en-US" dirty="0"/>
          </a:p>
        </p:txBody>
      </p:sp>
      <p:pic>
        <p:nvPicPr>
          <p:cNvPr id="3" name="Picture 2"/>
          <p:cNvPicPr>
            <a:picLocks noChangeAspect="1"/>
          </p:cNvPicPr>
          <p:nvPr/>
        </p:nvPicPr>
        <p:blipFill>
          <a:blip r:embed="rId3"/>
          <a:stretch>
            <a:fillRect/>
          </a:stretch>
        </p:blipFill>
        <p:spPr>
          <a:xfrm>
            <a:off x="3165592" y="1833352"/>
            <a:ext cx="5860816" cy="5340180"/>
          </a:xfrm>
          <a:prstGeom prst="rect">
            <a:avLst/>
          </a:prstGeom>
        </p:spPr>
      </p:pic>
    </p:spTree>
    <p:extLst>
      <p:ext uri="{BB962C8B-B14F-4D97-AF65-F5344CB8AC3E}">
        <p14:creationId xmlns:p14="http://schemas.microsoft.com/office/powerpoint/2010/main" val="2572827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drives preparedness…</a:t>
            </a:r>
            <a:endParaRPr lang="en-US" dirty="0"/>
          </a:p>
        </p:txBody>
      </p:sp>
      <p:sp>
        <p:nvSpPr>
          <p:cNvPr id="3" name="Content Placeholder 2"/>
          <p:cNvSpPr>
            <a:spLocks noGrp="1"/>
          </p:cNvSpPr>
          <p:nvPr>
            <p:ph idx="1"/>
          </p:nvPr>
        </p:nvSpPr>
        <p:spPr/>
        <p:txBody>
          <a:bodyPr/>
          <a:lstStyle/>
          <a:p>
            <a:r>
              <a:rPr lang="en-US" dirty="0" smtClean="0"/>
              <a:t>Mandates</a:t>
            </a:r>
            <a:endParaRPr lang="en-US" dirty="0"/>
          </a:p>
          <a:p>
            <a:r>
              <a:rPr lang="en-US" dirty="0" smtClean="0"/>
              <a:t>Regulations</a:t>
            </a:r>
            <a:endParaRPr lang="en-US" dirty="0"/>
          </a:p>
          <a:p>
            <a:r>
              <a:rPr lang="en-US" dirty="0" smtClean="0"/>
              <a:t>Hot </a:t>
            </a:r>
            <a:r>
              <a:rPr lang="en-US" dirty="0"/>
              <a:t>topics</a:t>
            </a:r>
          </a:p>
          <a:p>
            <a:r>
              <a:rPr lang="en-US" dirty="0" smtClean="0"/>
              <a:t>Past </a:t>
            </a:r>
            <a:r>
              <a:rPr lang="en-US" dirty="0"/>
              <a:t>experience</a:t>
            </a:r>
          </a:p>
          <a:p>
            <a:r>
              <a:rPr lang="en-US" dirty="0" smtClean="0"/>
              <a:t>Individual </a:t>
            </a:r>
            <a:r>
              <a:rPr lang="en-US" dirty="0"/>
              <a:t>or organizational </a:t>
            </a:r>
            <a:r>
              <a:rPr lang="en-US" dirty="0" smtClean="0"/>
              <a:t>initiative</a:t>
            </a:r>
            <a:endParaRPr lang="en-US" dirty="0"/>
          </a:p>
        </p:txBody>
      </p:sp>
    </p:spTree>
    <p:extLst>
      <p:ext uri="{BB962C8B-B14F-4D97-AF65-F5344CB8AC3E}">
        <p14:creationId xmlns:p14="http://schemas.microsoft.com/office/powerpoint/2010/main" val="3637770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inhibits preparedness…</a:t>
            </a:r>
            <a:endParaRPr lang="en-US" dirty="0"/>
          </a:p>
        </p:txBody>
      </p:sp>
      <p:sp>
        <p:nvSpPr>
          <p:cNvPr id="3" name="Content Placeholder 2"/>
          <p:cNvSpPr>
            <a:spLocks noGrp="1"/>
          </p:cNvSpPr>
          <p:nvPr>
            <p:ph idx="1"/>
          </p:nvPr>
        </p:nvSpPr>
        <p:spPr/>
        <p:txBody>
          <a:bodyPr/>
          <a:lstStyle/>
          <a:p>
            <a:r>
              <a:rPr lang="en-US" dirty="0" smtClean="0"/>
              <a:t>Time</a:t>
            </a:r>
            <a:endParaRPr lang="en-US" dirty="0"/>
          </a:p>
          <a:p>
            <a:r>
              <a:rPr lang="en-US" dirty="0" smtClean="0"/>
              <a:t>Money</a:t>
            </a:r>
            <a:endParaRPr lang="en-US" dirty="0"/>
          </a:p>
          <a:p>
            <a:r>
              <a:rPr lang="en-US" dirty="0" smtClean="0"/>
              <a:t>Lack </a:t>
            </a:r>
            <a:r>
              <a:rPr lang="en-US" dirty="0"/>
              <a:t>of knowledge</a:t>
            </a:r>
          </a:p>
          <a:p>
            <a:r>
              <a:rPr lang="en-US" dirty="0" smtClean="0"/>
              <a:t>Lack </a:t>
            </a:r>
            <a:r>
              <a:rPr lang="en-US" dirty="0"/>
              <a:t>of interest</a:t>
            </a:r>
          </a:p>
          <a:p>
            <a:r>
              <a:rPr lang="en-US" dirty="0" smtClean="0"/>
              <a:t>Lack </a:t>
            </a:r>
            <a:r>
              <a:rPr lang="en-US" dirty="0"/>
              <a:t>of technical </a:t>
            </a:r>
            <a:r>
              <a:rPr lang="en-US" dirty="0" smtClean="0"/>
              <a:t>expertise</a:t>
            </a:r>
            <a:endParaRPr lang="en-US" dirty="0"/>
          </a:p>
        </p:txBody>
      </p:sp>
    </p:spTree>
    <p:extLst>
      <p:ext uri="{BB962C8B-B14F-4D97-AF65-F5344CB8AC3E}">
        <p14:creationId xmlns:p14="http://schemas.microsoft.com/office/powerpoint/2010/main" val="3382731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Strategies</a:t>
            </a:r>
            <a:endParaRPr lang="en-US" dirty="0"/>
          </a:p>
        </p:txBody>
      </p:sp>
      <p:sp>
        <p:nvSpPr>
          <p:cNvPr id="3" name="Content Placeholder 2"/>
          <p:cNvSpPr>
            <a:spLocks noGrp="1"/>
          </p:cNvSpPr>
          <p:nvPr>
            <p:ph idx="1"/>
          </p:nvPr>
        </p:nvSpPr>
        <p:spPr/>
        <p:txBody>
          <a:bodyPr/>
          <a:lstStyle/>
          <a:p>
            <a:r>
              <a:rPr lang="en-US" dirty="0" smtClean="0"/>
              <a:t>Facilitating </a:t>
            </a:r>
            <a:r>
              <a:rPr lang="en-US" dirty="0"/>
              <a:t>decision-making</a:t>
            </a:r>
          </a:p>
          <a:p>
            <a:r>
              <a:rPr lang="en-US" dirty="0" smtClean="0"/>
              <a:t>Managing </a:t>
            </a:r>
            <a:r>
              <a:rPr lang="en-US" dirty="0"/>
              <a:t>expectations</a:t>
            </a:r>
          </a:p>
          <a:p>
            <a:r>
              <a:rPr lang="en-US" dirty="0" smtClean="0"/>
              <a:t>“</a:t>
            </a:r>
            <a:r>
              <a:rPr lang="en-US" dirty="0"/>
              <a:t>You are the help until help arrives” -</a:t>
            </a:r>
            <a:r>
              <a:rPr lang="en-US" dirty="0" smtClean="0"/>
              <a:t>FEMA</a:t>
            </a:r>
            <a:endParaRPr lang="en-US" dirty="0"/>
          </a:p>
        </p:txBody>
      </p:sp>
    </p:spTree>
    <p:extLst>
      <p:ext uri="{BB962C8B-B14F-4D97-AF65-F5344CB8AC3E}">
        <p14:creationId xmlns:p14="http://schemas.microsoft.com/office/powerpoint/2010/main" val="212142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Myths vs Fact</a:t>
            </a:r>
            <a:endParaRPr lang="en-US" dirty="0"/>
          </a:p>
        </p:txBody>
      </p:sp>
      <p:sp>
        <p:nvSpPr>
          <p:cNvPr id="3" name="Content Placeholder 2"/>
          <p:cNvSpPr>
            <a:spLocks noGrp="1"/>
          </p:cNvSpPr>
          <p:nvPr>
            <p:ph idx="1"/>
          </p:nvPr>
        </p:nvSpPr>
        <p:spPr/>
        <p:txBody>
          <a:bodyPr/>
          <a:lstStyle/>
          <a:p>
            <a:r>
              <a:rPr lang="en-US" b="1" dirty="0"/>
              <a:t>Myth:</a:t>
            </a:r>
            <a:r>
              <a:rPr lang="en-US" dirty="0"/>
              <a:t> Nothing like that could ever happen here or to me.</a:t>
            </a:r>
          </a:p>
          <a:p>
            <a:r>
              <a:rPr lang="en-US" u="sng" dirty="0"/>
              <a:t>Fact:</a:t>
            </a:r>
            <a:r>
              <a:rPr lang="en-US" dirty="0"/>
              <a:t> Though some areas of the country are more prone to certain types of disasters, the truth is that no area on earth is completely immune from disasters or general disruption</a:t>
            </a:r>
            <a:r>
              <a:rPr lang="en-US" dirty="0" smtClean="0"/>
              <a:t>.</a:t>
            </a:r>
            <a:endParaRPr lang="en-US" dirty="0"/>
          </a:p>
        </p:txBody>
      </p:sp>
      <p:sp>
        <p:nvSpPr>
          <p:cNvPr id="4" name="Rectangle 3"/>
          <p:cNvSpPr/>
          <p:nvPr/>
        </p:nvSpPr>
        <p:spPr>
          <a:xfrm>
            <a:off x="838200" y="6176963"/>
            <a:ext cx="10515599" cy="344069"/>
          </a:xfrm>
          <a:prstGeom prst="rect">
            <a:avLst/>
          </a:prstGeom>
        </p:spPr>
        <p:txBody>
          <a:bodyPr wrap="square">
            <a:spAutoFit/>
          </a:bodyPr>
          <a:lstStyle/>
          <a:p>
            <a:pPr marL="45720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Jacob, B., </a:t>
            </a:r>
            <a:r>
              <a:rPr lang="en-US" sz="1600" dirty="0" err="1">
                <a:latin typeface="Calibri" panose="020F0502020204030204" pitchFamily="34" charset="0"/>
                <a:ea typeface="Calibri" panose="020F0502020204030204" pitchFamily="34" charset="0"/>
                <a:cs typeface="Times New Roman" panose="02020603050405020304" pitchFamily="18" charset="0"/>
              </a:rPr>
              <a:t>Mawson</a:t>
            </a:r>
            <a:r>
              <a:rPr lang="en-US" sz="1600" dirty="0">
                <a:latin typeface="Calibri" panose="020F0502020204030204" pitchFamily="34" charset="0"/>
                <a:ea typeface="Calibri" panose="020F0502020204030204" pitchFamily="34" charset="0"/>
                <a:cs typeface="Times New Roman" panose="02020603050405020304" pitchFamily="18" charset="0"/>
              </a:rPr>
              <a:t>, A., Payton, M., &amp; </a:t>
            </a:r>
            <a:r>
              <a:rPr lang="en-US" sz="1600" dirty="0" err="1">
                <a:latin typeface="Calibri" panose="020F0502020204030204" pitchFamily="34" charset="0"/>
                <a:ea typeface="Calibri" panose="020F0502020204030204" pitchFamily="34" charset="0"/>
                <a:cs typeface="Times New Roman" panose="02020603050405020304" pitchFamily="18" charset="0"/>
              </a:rPr>
              <a:t>Guignard</a:t>
            </a:r>
            <a:r>
              <a:rPr lang="en-US" sz="1600" dirty="0">
                <a:latin typeface="Calibri" panose="020F0502020204030204" pitchFamily="34" charset="0"/>
                <a:ea typeface="Calibri" panose="020F0502020204030204" pitchFamily="34" charset="0"/>
                <a:cs typeface="Times New Roman" panose="02020603050405020304" pitchFamily="18" charset="0"/>
              </a:rPr>
              <a:t>, J. (2008). Disaster Mythology and Fact: Hurricane Katrina and Social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5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l Ahead Theme">
  <a:themeElements>
    <a:clrScheme name="Custom 1">
      <a:dk1>
        <a:srgbClr val="138788"/>
      </a:dk1>
      <a:lt1>
        <a:srgbClr val="20ACB4"/>
      </a:lt1>
      <a:dk2>
        <a:srgbClr val="FFFFFF"/>
      </a:dk2>
      <a:lt2>
        <a:srgbClr val="FFFFFF"/>
      </a:lt2>
      <a:accent1>
        <a:srgbClr val="C4DC70"/>
      </a:accent1>
      <a:accent2>
        <a:srgbClr val="7BC4A8"/>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 Ahead Theme [Read-Only]" id="{04BC5EA1-BC69-4887-9A6C-C878EB741214}" vid="{3FF6837A-F201-4DD7-8A84-2953947023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Well Ahead Theme</Template>
  <TotalTime>14531</TotalTime>
  <Words>1477</Words>
  <Application>Microsoft Office PowerPoint</Application>
  <PresentationFormat>Widescreen</PresentationFormat>
  <Paragraphs>270</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Well Ahead Theme</vt:lpstr>
      <vt:lpstr>PowerPoint Presentation</vt:lpstr>
      <vt:lpstr>What we will cover</vt:lpstr>
      <vt:lpstr>Planning Strategies</vt:lpstr>
      <vt:lpstr>Four Phases of Emergency Management</vt:lpstr>
      <vt:lpstr>Preparedness Cycle</vt:lpstr>
      <vt:lpstr>What drives preparedness…</vt:lpstr>
      <vt:lpstr>What inhibits preparedness…</vt:lpstr>
      <vt:lpstr>Planning Strategies</vt:lpstr>
      <vt:lpstr>Disaster Myths vs Fact</vt:lpstr>
      <vt:lpstr>Disaster Myths vs Fact</vt:lpstr>
      <vt:lpstr>Disaster Myths vs Fact</vt:lpstr>
      <vt:lpstr>Disaster Myths vs Fact</vt:lpstr>
      <vt:lpstr>Program Management</vt:lpstr>
      <vt:lpstr>Emergency Management Committee</vt:lpstr>
      <vt:lpstr>Emergency Management Meeting Agenda</vt:lpstr>
      <vt:lpstr>ICS and Succession Planning</vt:lpstr>
      <vt:lpstr>Simplified ICS Chart</vt:lpstr>
      <vt:lpstr>Simplified ICS Chart</vt:lpstr>
      <vt:lpstr>Succession Planning</vt:lpstr>
      <vt:lpstr>Emergency Operations Center (EOC)</vt:lpstr>
      <vt:lpstr>ICS and Succession Planning</vt:lpstr>
      <vt:lpstr>Discussion-based Exercises</vt:lpstr>
      <vt:lpstr>Communication</vt:lpstr>
      <vt:lpstr>Notification and Communication</vt:lpstr>
      <vt:lpstr>Essential Services</vt:lpstr>
      <vt:lpstr>Essential Services</vt:lpstr>
      <vt:lpstr>Discussion Question</vt:lpstr>
      <vt:lpstr>Staffing</vt:lpstr>
      <vt:lpstr>Staffing</vt:lpstr>
      <vt:lpstr>Discussion Question</vt:lpstr>
      <vt:lpstr>Resources</vt:lpstr>
      <vt:lpstr>Resource Management</vt:lpstr>
      <vt:lpstr>Partnerships</vt:lpstr>
      <vt:lpstr>Partnerships and Coordination</vt:lpstr>
      <vt:lpstr>Discussion Question</vt:lpstr>
      <vt:lpstr>Alternate Clinical Site</vt:lpstr>
      <vt:lpstr>Identify an Alternate Clinic Site</vt:lpstr>
      <vt:lpstr>What we covered</vt:lpstr>
      <vt:lpstr>Resources</vt:lpstr>
    </vt:vector>
  </TitlesOfParts>
  <Company>Louisisana Department of Health and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Martin</dc:creator>
  <cp:lastModifiedBy>Bobby Berot</cp:lastModifiedBy>
  <cp:revision>470</cp:revision>
  <cp:lastPrinted>2019-10-28T17:41:32Z</cp:lastPrinted>
  <dcterms:created xsi:type="dcterms:W3CDTF">2016-05-19T12:15:37Z</dcterms:created>
  <dcterms:modified xsi:type="dcterms:W3CDTF">2019-10-29T20:39:17Z</dcterms:modified>
</cp:coreProperties>
</file>