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0.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70" r:id="rId2"/>
    <p:sldId id="281" r:id="rId3"/>
    <p:sldId id="264" r:id="rId4"/>
    <p:sldId id="271" r:id="rId5"/>
    <p:sldId id="278" r:id="rId6"/>
    <p:sldId id="279" r:id="rId7"/>
    <p:sldId id="280" r:id="rId8"/>
    <p:sldId id="273" r:id="rId9"/>
    <p:sldId id="312" r:id="rId10"/>
    <p:sldId id="259" r:id="rId11"/>
    <p:sldId id="260" r:id="rId12"/>
    <p:sldId id="268" r:id="rId13"/>
    <p:sldId id="302" r:id="rId14"/>
    <p:sldId id="303" r:id="rId15"/>
    <p:sldId id="304" r:id="rId16"/>
    <p:sldId id="287" r:id="rId17"/>
    <p:sldId id="289" r:id="rId18"/>
    <p:sldId id="305" r:id="rId19"/>
    <p:sldId id="306" r:id="rId20"/>
    <p:sldId id="290" r:id="rId21"/>
    <p:sldId id="307" r:id="rId22"/>
    <p:sldId id="299" r:id="rId23"/>
    <p:sldId id="310" r:id="rId24"/>
    <p:sldId id="311" r:id="rId25"/>
    <p:sldId id="308" r:id="rId26"/>
    <p:sldId id="272" r:id="rId27"/>
    <p:sldId id="284" r:id="rId28"/>
    <p:sldId id="292" r:id="rId29"/>
    <p:sldId id="293" r:id="rId30"/>
    <p:sldId id="283" r:id="rId31"/>
    <p:sldId id="294" r:id="rId32"/>
    <p:sldId id="285" r:id="rId33"/>
    <p:sldId id="295" r:id="rId34"/>
    <p:sldId id="297" r:id="rId35"/>
    <p:sldId id="298" r:id="rId36"/>
    <p:sldId id="286" r:id="rId37"/>
    <p:sldId id="300" r:id="rId38"/>
    <p:sldId id="301" r:id="rId39"/>
    <p:sldId id="282" r:id="rId40"/>
    <p:sldId id="265" r:id="rId41"/>
    <p:sldId id="266" r:id="rId42"/>
    <p:sldId id="261" r:id="rId43"/>
    <p:sldId id="26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1" autoAdjust="0"/>
    <p:restoredTop sz="93979" autoAdjust="0"/>
  </p:normalViewPr>
  <p:slideViewPr>
    <p:cSldViewPr snapToGrid="0">
      <p:cViewPr varScale="1">
        <p:scale>
          <a:sx n="56" d="100"/>
          <a:sy n="56" d="100"/>
        </p:scale>
        <p:origin x="102" y="10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19EB9-0A9B-413D-BA26-8A0C06C8B97F}"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4EFCC4-8E61-4F6E-923E-DEC6E48AE483}" type="slidenum">
              <a:rPr lang="en-US" smtClean="0"/>
              <a:t>‹#›</a:t>
            </a:fld>
            <a:endParaRPr lang="en-US"/>
          </a:p>
        </p:txBody>
      </p:sp>
    </p:spTree>
    <p:extLst>
      <p:ext uri="{BB962C8B-B14F-4D97-AF65-F5344CB8AC3E}">
        <p14:creationId xmlns:p14="http://schemas.microsoft.com/office/powerpoint/2010/main" val="3692836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https://wwwapps.dotd.la.gov/administration/announcements/home.aspx?type=roadandlaneclosure</a:t>
            </a:r>
            <a:endParaRPr lang="en-US" dirty="0"/>
          </a:p>
        </p:txBody>
      </p:sp>
      <p:sp>
        <p:nvSpPr>
          <p:cNvPr id="4" name="Slide Number Placeholder 3"/>
          <p:cNvSpPr>
            <a:spLocks noGrp="1"/>
          </p:cNvSpPr>
          <p:nvPr>
            <p:ph type="sldNum" sz="quarter" idx="10"/>
          </p:nvPr>
        </p:nvSpPr>
        <p:spPr/>
        <p:txBody>
          <a:bodyPr/>
          <a:lstStyle/>
          <a:p>
            <a:fld id="{F34EFCC4-8E61-4F6E-923E-DEC6E48AE483}" type="slidenum">
              <a:rPr lang="en-US" smtClean="0"/>
              <a:t>8</a:t>
            </a:fld>
            <a:endParaRPr lang="en-US"/>
          </a:p>
        </p:txBody>
      </p:sp>
    </p:spTree>
    <p:extLst>
      <p:ext uri="{BB962C8B-B14F-4D97-AF65-F5344CB8AC3E}">
        <p14:creationId xmlns:p14="http://schemas.microsoft.com/office/powerpoint/2010/main" val="226413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https://wwwapps.dotd.la.gov/administration/announcements/home.aspx?type=roadandlaneclosure</a:t>
            </a:r>
            <a:endParaRPr lang="en-US" dirty="0"/>
          </a:p>
        </p:txBody>
      </p:sp>
      <p:sp>
        <p:nvSpPr>
          <p:cNvPr id="4" name="Slide Number Placeholder 3"/>
          <p:cNvSpPr>
            <a:spLocks noGrp="1"/>
          </p:cNvSpPr>
          <p:nvPr>
            <p:ph type="sldNum" sz="quarter" idx="10"/>
          </p:nvPr>
        </p:nvSpPr>
        <p:spPr/>
        <p:txBody>
          <a:bodyPr/>
          <a:lstStyle/>
          <a:p>
            <a:fld id="{F34EFCC4-8E61-4F6E-923E-DEC6E48AE483}" type="slidenum">
              <a:rPr lang="en-US" smtClean="0"/>
              <a:t>9</a:t>
            </a:fld>
            <a:endParaRPr lang="en-US"/>
          </a:p>
        </p:txBody>
      </p:sp>
    </p:spTree>
    <p:extLst>
      <p:ext uri="{BB962C8B-B14F-4D97-AF65-F5344CB8AC3E}">
        <p14:creationId xmlns:p14="http://schemas.microsoft.com/office/powerpoint/2010/main" val="3804749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accaf1cf27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g2accaf1cf2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0898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accaf1cf27_0_5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g2accaf1cf27_0_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246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7A9BDA-99C8-418A-91D6-BCC949E49F7F}"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CAE25-ABA2-4E8A-A827-5AD912213E03}" type="slidenum">
              <a:rPr lang="en-US" smtClean="0"/>
              <a:t>‹#›</a:t>
            </a:fld>
            <a:endParaRPr lang="en-US"/>
          </a:p>
        </p:txBody>
      </p:sp>
    </p:spTree>
    <p:extLst>
      <p:ext uri="{BB962C8B-B14F-4D97-AF65-F5344CB8AC3E}">
        <p14:creationId xmlns:p14="http://schemas.microsoft.com/office/powerpoint/2010/main" val="97424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A9BDA-99C8-418A-91D6-BCC949E49F7F}"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CAE25-ABA2-4E8A-A827-5AD912213E03}" type="slidenum">
              <a:rPr lang="en-US" smtClean="0"/>
              <a:t>‹#›</a:t>
            </a:fld>
            <a:endParaRPr lang="en-US"/>
          </a:p>
        </p:txBody>
      </p:sp>
    </p:spTree>
    <p:extLst>
      <p:ext uri="{BB962C8B-B14F-4D97-AF65-F5344CB8AC3E}">
        <p14:creationId xmlns:p14="http://schemas.microsoft.com/office/powerpoint/2010/main" val="1629867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A9BDA-99C8-418A-91D6-BCC949E49F7F}"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CAE25-ABA2-4E8A-A827-5AD912213E03}" type="slidenum">
              <a:rPr lang="en-US" smtClean="0"/>
              <a:t>‹#›</a:t>
            </a:fld>
            <a:endParaRPr lang="en-US"/>
          </a:p>
        </p:txBody>
      </p:sp>
    </p:spTree>
    <p:extLst>
      <p:ext uri="{BB962C8B-B14F-4D97-AF65-F5344CB8AC3E}">
        <p14:creationId xmlns:p14="http://schemas.microsoft.com/office/powerpoint/2010/main" val="127680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47A9BDA-99C8-418A-91D6-BCC949E49F7F}"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CAE25-ABA2-4E8A-A827-5AD912213E03}" type="slidenum">
              <a:rPr lang="en-US" smtClean="0"/>
              <a:t>‹#›</a:t>
            </a:fld>
            <a:endParaRPr lang="en-US"/>
          </a:p>
        </p:txBody>
      </p:sp>
    </p:spTree>
    <p:extLst>
      <p:ext uri="{BB962C8B-B14F-4D97-AF65-F5344CB8AC3E}">
        <p14:creationId xmlns:p14="http://schemas.microsoft.com/office/powerpoint/2010/main" val="193739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A9BDA-99C8-418A-91D6-BCC949E49F7F}"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CAE25-ABA2-4E8A-A827-5AD912213E03}" type="slidenum">
              <a:rPr lang="en-US" smtClean="0"/>
              <a:t>‹#›</a:t>
            </a:fld>
            <a:endParaRPr lang="en-US"/>
          </a:p>
        </p:txBody>
      </p:sp>
    </p:spTree>
    <p:extLst>
      <p:ext uri="{BB962C8B-B14F-4D97-AF65-F5344CB8AC3E}">
        <p14:creationId xmlns:p14="http://schemas.microsoft.com/office/powerpoint/2010/main" val="427263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47A9BDA-99C8-418A-91D6-BCC949E49F7F}"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DCAE25-ABA2-4E8A-A827-5AD912213E03}" type="slidenum">
              <a:rPr lang="en-US" smtClean="0"/>
              <a:t>‹#›</a:t>
            </a:fld>
            <a:endParaRPr lang="en-US"/>
          </a:p>
        </p:txBody>
      </p:sp>
    </p:spTree>
    <p:extLst>
      <p:ext uri="{BB962C8B-B14F-4D97-AF65-F5344CB8AC3E}">
        <p14:creationId xmlns:p14="http://schemas.microsoft.com/office/powerpoint/2010/main" val="2450385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7A9BDA-99C8-418A-91D6-BCC949E49F7F}"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CAE25-ABA2-4E8A-A827-5AD912213E03}" type="slidenum">
              <a:rPr lang="en-US" smtClean="0"/>
              <a:t>‹#›</a:t>
            </a:fld>
            <a:endParaRPr lang="en-US"/>
          </a:p>
        </p:txBody>
      </p:sp>
    </p:spTree>
    <p:extLst>
      <p:ext uri="{BB962C8B-B14F-4D97-AF65-F5344CB8AC3E}">
        <p14:creationId xmlns:p14="http://schemas.microsoft.com/office/powerpoint/2010/main" val="8760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7A9BDA-99C8-418A-91D6-BCC949E49F7F}"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DCAE25-ABA2-4E8A-A827-5AD912213E03}" type="slidenum">
              <a:rPr lang="en-US" smtClean="0"/>
              <a:t>‹#›</a:t>
            </a:fld>
            <a:endParaRPr lang="en-US"/>
          </a:p>
        </p:txBody>
      </p:sp>
    </p:spTree>
    <p:extLst>
      <p:ext uri="{BB962C8B-B14F-4D97-AF65-F5344CB8AC3E}">
        <p14:creationId xmlns:p14="http://schemas.microsoft.com/office/powerpoint/2010/main" val="95722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7A9BDA-99C8-418A-91D6-BCC949E49F7F}"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DCAE25-ABA2-4E8A-A827-5AD912213E03}" type="slidenum">
              <a:rPr lang="en-US" smtClean="0"/>
              <a:t>‹#›</a:t>
            </a:fld>
            <a:endParaRPr lang="en-US"/>
          </a:p>
        </p:txBody>
      </p:sp>
    </p:spTree>
    <p:extLst>
      <p:ext uri="{BB962C8B-B14F-4D97-AF65-F5344CB8AC3E}">
        <p14:creationId xmlns:p14="http://schemas.microsoft.com/office/powerpoint/2010/main" val="127978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A9BDA-99C8-418A-91D6-BCC949E49F7F}"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DCAE25-ABA2-4E8A-A827-5AD912213E03}" type="slidenum">
              <a:rPr lang="en-US" smtClean="0"/>
              <a:t>‹#›</a:t>
            </a:fld>
            <a:endParaRPr lang="en-US"/>
          </a:p>
        </p:txBody>
      </p:sp>
    </p:spTree>
    <p:extLst>
      <p:ext uri="{BB962C8B-B14F-4D97-AF65-F5344CB8AC3E}">
        <p14:creationId xmlns:p14="http://schemas.microsoft.com/office/powerpoint/2010/main" val="345387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7A9BDA-99C8-418A-91D6-BCC949E49F7F}"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CAE25-ABA2-4E8A-A827-5AD912213E03}" type="slidenum">
              <a:rPr lang="en-US" smtClean="0"/>
              <a:t>‹#›</a:t>
            </a:fld>
            <a:endParaRPr lang="en-US"/>
          </a:p>
        </p:txBody>
      </p:sp>
    </p:spTree>
    <p:extLst>
      <p:ext uri="{BB962C8B-B14F-4D97-AF65-F5344CB8AC3E}">
        <p14:creationId xmlns:p14="http://schemas.microsoft.com/office/powerpoint/2010/main" val="197407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47A9BDA-99C8-418A-91D6-BCC949E49F7F}"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DCAE25-ABA2-4E8A-A827-5AD912213E03}" type="slidenum">
              <a:rPr lang="en-US" smtClean="0"/>
              <a:t>‹#›</a:t>
            </a:fld>
            <a:endParaRPr lang="en-US"/>
          </a:p>
        </p:txBody>
      </p:sp>
    </p:spTree>
    <p:extLst>
      <p:ext uri="{BB962C8B-B14F-4D97-AF65-F5344CB8AC3E}">
        <p14:creationId xmlns:p14="http://schemas.microsoft.com/office/powerpoint/2010/main" val="325223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A9BDA-99C8-418A-91D6-BCC949E49F7F}" type="datetimeFigureOut">
              <a:rPr lang="en-US" smtClean="0"/>
              <a:t>1/14/2024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CAE25-ABA2-4E8A-A827-5AD912213E03}" type="slidenum">
              <a:rPr lang="en-US" smtClean="0"/>
              <a:t>‹#›</a:t>
            </a:fld>
            <a:endParaRPr lang="en-US"/>
          </a:p>
        </p:txBody>
      </p:sp>
    </p:spTree>
    <p:extLst>
      <p:ext uri="{BB962C8B-B14F-4D97-AF65-F5344CB8AC3E}">
        <p14:creationId xmlns:p14="http://schemas.microsoft.com/office/powerpoint/2010/main" val="1214499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1" kern="1200">
          <a:solidFill>
            <a:srgbClr val="00206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70C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0C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70C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70C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gov.louisiana.gov/assets/ExecutiveOrders/2024/JML-Executive-Order-04.pd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ldh.la.gov/" TargetMode="External"/><Relationship Id="rId2" Type="http://schemas.openxmlformats.org/officeDocument/2006/relationships/hyperlink" Target="https://www.weather.gov/" TargetMode="External"/><Relationship Id="rId1" Type="http://schemas.openxmlformats.org/officeDocument/2006/relationships/slideLayout" Target="../slideLayouts/slideLayout2.xml"/><Relationship Id="rId4" Type="http://schemas.openxmlformats.org/officeDocument/2006/relationships/hyperlink" Target="https://poweroutage.us/area/state/louisiana"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7;g2accaf1cf27_0_55"/>
          <p:cNvSpPr txBox="1"/>
          <p:nvPr/>
        </p:nvSpPr>
        <p:spPr>
          <a:xfrm>
            <a:off x="6555230" y="5990053"/>
            <a:ext cx="3844915" cy="5463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90000"/>
              </a:lnSpc>
              <a:spcBef>
                <a:spcPts val="0"/>
              </a:spcBef>
              <a:spcAft>
                <a:spcPts val="0"/>
              </a:spcAft>
              <a:buClr>
                <a:prstClr val="black"/>
              </a:buClr>
              <a:buSzPts val="2000"/>
              <a:buFont typeface="Corbel"/>
              <a:buNone/>
              <a:tabLst/>
              <a:defRPr/>
            </a:pPr>
            <a:r>
              <a:rPr kumimoji="0" lang="en-US" sz="1600" b="0" i="0" u="none" strike="noStrike" kern="0" cap="none" spc="0" normalizeH="0" baseline="0" noProof="0" dirty="0" smtClean="0">
                <a:ln>
                  <a:noFill/>
                </a:ln>
                <a:solidFill>
                  <a:schemeClr val="bg2">
                    <a:lumMod val="25000"/>
                  </a:schemeClr>
                </a:solidFill>
                <a:effectLst/>
                <a:uLnTx/>
                <a:uFillTx/>
                <a:latin typeface="+mj-lt"/>
                <a:ea typeface="Corbel"/>
                <a:cs typeface="Corbel"/>
                <a:sym typeface="Corbel"/>
              </a:rPr>
              <a:t>1/14/2024 at </a:t>
            </a:r>
            <a:r>
              <a:rPr lang="en-US" sz="1600" kern="0" dirty="0" smtClean="0">
                <a:solidFill>
                  <a:schemeClr val="bg2">
                    <a:lumMod val="25000"/>
                  </a:schemeClr>
                </a:solidFill>
                <a:latin typeface="+mj-lt"/>
                <a:ea typeface="Corbel"/>
                <a:cs typeface="Corbel"/>
                <a:sym typeface="Corbel"/>
              </a:rPr>
              <a:t>7</a:t>
            </a:r>
            <a:r>
              <a:rPr kumimoji="0" lang="en-US" sz="1600" b="0" i="0" u="none" strike="noStrike" kern="0" cap="none" spc="0" normalizeH="0" baseline="0" noProof="0" dirty="0" smtClean="0">
                <a:ln>
                  <a:noFill/>
                </a:ln>
                <a:solidFill>
                  <a:schemeClr val="bg2">
                    <a:lumMod val="25000"/>
                  </a:schemeClr>
                </a:solidFill>
                <a:effectLst/>
                <a:uLnTx/>
                <a:uFillTx/>
                <a:latin typeface="+mj-lt"/>
                <a:ea typeface="Corbel"/>
                <a:cs typeface="Corbel"/>
                <a:sym typeface="Corbel"/>
              </a:rPr>
              <a:t>:55 </a:t>
            </a:r>
            <a:r>
              <a:rPr lang="en-US" sz="1600" kern="0" dirty="0">
                <a:solidFill>
                  <a:schemeClr val="bg2">
                    <a:lumMod val="25000"/>
                  </a:schemeClr>
                </a:solidFill>
                <a:latin typeface="+mj-lt"/>
                <a:ea typeface="Corbel"/>
                <a:cs typeface="Corbel"/>
                <a:sym typeface="Corbel"/>
              </a:rPr>
              <a:t>p</a:t>
            </a:r>
            <a:r>
              <a:rPr kumimoji="0" lang="en-US" sz="1600" b="0" i="0" u="none" strike="noStrike" kern="0" cap="none" spc="0" normalizeH="0" baseline="0" noProof="0" dirty="0" smtClean="0">
                <a:ln>
                  <a:noFill/>
                </a:ln>
                <a:solidFill>
                  <a:schemeClr val="bg2">
                    <a:lumMod val="25000"/>
                  </a:schemeClr>
                </a:solidFill>
                <a:effectLst/>
                <a:uLnTx/>
                <a:uFillTx/>
                <a:latin typeface="+mj-lt"/>
                <a:ea typeface="Corbel"/>
                <a:cs typeface="Corbel"/>
                <a:sym typeface="Corbel"/>
              </a:rPr>
              <a:t>m </a:t>
            </a:r>
            <a:r>
              <a:rPr kumimoji="0" lang="en-US" sz="1600" b="0" i="0" u="none" strike="noStrike" kern="0" cap="none" spc="0" normalizeH="0" baseline="0" noProof="0" dirty="0">
                <a:ln>
                  <a:noFill/>
                </a:ln>
                <a:solidFill>
                  <a:schemeClr val="bg2">
                    <a:lumMod val="25000"/>
                  </a:schemeClr>
                </a:solidFill>
                <a:effectLst/>
                <a:uLnTx/>
                <a:uFillTx/>
                <a:latin typeface="+mj-lt"/>
                <a:ea typeface="Corbel"/>
                <a:cs typeface="Corbel"/>
                <a:sym typeface="Corbel"/>
              </a:rPr>
              <a:t>(CST)</a:t>
            </a:r>
            <a:endParaRPr kumimoji="0" sz="1600" b="0" i="0" u="none" strike="noStrike" kern="0" cap="none" spc="0" normalizeH="0" baseline="0" noProof="0" dirty="0">
              <a:ln>
                <a:noFill/>
              </a:ln>
              <a:solidFill>
                <a:schemeClr val="bg2">
                  <a:lumMod val="25000"/>
                </a:schemeClr>
              </a:solidFill>
              <a:effectLst/>
              <a:uLnTx/>
              <a:uFillTx/>
              <a:latin typeface="+mj-lt"/>
              <a:ea typeface="Corbel"/>
              <a:cs typeface="Corbel"/>
              <a:sym typeface="Corbel"/>
            </a:endParaRPr>
          </a:p>
        </p:txBody>
      </p:sp>
    </p:spTree>
    <p:extLst>
      <p:ext uri="{BB962C8B-B14F-4D97-AF65-F5344CB8AC3E}">
        <p14:creationId xmlns:p14="http://schemas.microsoft.com/office/powerpoint/2010/main" val="510667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7"/>
        <p:cNvGrpSpPr/>
        <p:nvPr/>
      </p:nvGrpSpPr>
      <p:grpSpPr>
        <a:xfrm>
          <a:off x="0" y="0"/>
          <a:ext cx="0" cy="0"/>
          <a:chOff x="0" y="0"/>
          <a:chExt cx="0" cy="0"/>
        </a:xfrm>
      </p:grpSpPr>
      <p:sp>
        <p:nvSpPr>
          <p:cNvPr id="68" name="Google Shape;68;g2accaf1cf27_0_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Libre Franklin"/>
              <a:buNone/>
            </a:pPr>
            <a:r>
              <a:rPr lang="en-US" dirty="0">
                <a:solidFill>
                  <a:srgbClr val="002060"/>
                </a:solidFill>
              </a:rPr>
              <a:t>LDH EOC</a:t>
            </a:r>
            <a:r>
              <a:rPr lang="en-US" dirty="0"/>
              <a:t> </a:t>
            </a:r>
            <a:r>
              <a:rPr lang="en-US" dirty="0" smtClean="0"/>
              <a:t>- Overview</a:t>
            </a:r>
            <a:endParaRPr sz="3600" dirty="0">
              <a:solidFill>
                <a:srgbClr val="7F7F7F"/>
              </a:solidFill>
            </a:endParaRPr>
          </a:p>
        </p:txBody>
      </p:sp>
      <p:sp>
        <p:nvSpPr>
          <p:cNvPr id="69" name="Google Shape;69;g2accaf1cf27_0_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en-US" dirty="0"/>
              <a:t>LDH EOC </a:t>
            </a:r>
            <a:r>
              <a:rPr lang="en-US" dirty="0" smtClean="0"/>
              <a:t>partially activated on 1/12/2024 and remains partially activated to:  </a:t>
            </a:r>
            <a:endParaRPr dirty="0"/>
          </a:p>
          <a:p>
            <a:pPr marL="685800" lvl="1" indent="-228600" algn="l" rtl="0">
              <a:lnSpc>
                <a:spcPct val="90000"/>
              </a:lnSpc>
              <a:spcBef>
                <a:spcPts val="500"/>
              </a:spcBef>
              <a:spcAft>
                <a:spcPts val="0"/>
              </a:spcAft>
              <a:buSzPts val="2400"/>
              <a:buChar char="•"/>
            </a:pPr>
            <a:r>
              <a:rPr lang="en-US" dirty="0"/>
              <a:t>Actively monitor the incident and distribute pertinent response information</a:t>
            </a:r>
            <a:endParaRPr dirty="0"/>
          </a:p>
          <a:p>
            <a:pPr marL="685800" lvl="1" indent="-228600" algn="l" rtl="0">
              <a:lnSpc>
                <a:spcPct val="90000"/>
              </a:lnSpc>
              <a:spcBef>
                <a:spcPts val="500"/>
              </a:spcBef>
              <a:spcAft>
                <a:spcPts val="0"/>
              </a:spcAft>
              <a:buSzPts val="2400"/>
              <a:buChar char="•"/>
            </a:pPr>
            <a:r>
              <a:rPr lang="en-US" dirty="0"/>
              <a:t>Fulfill resource </a:t>
            </a:r>
            <a:r>
              <a:rPr lang="en-US" dirty="0" smtClean="0"/>
              <a:t>requests</a:t>
            </a:r>
          </a:p>
          <a:p>
            <a:pPr marL="685800" lvl="1" indent="-228600" algn="l" rtl="0">
              <a:lnSpc>
                <a:spcPct val="90000"/>
              </a:lnSpc>
              <a:spcBef>
                <a:spcPts val="500"/>
              </a:spcBef>
              <a:spcAft>
                <a:spcPts val="0"/>
              </a:spcAft>
              <a:buSzPts val="2400"/>
              <a:buChar char="•"/>
            </a:pPr>
            <a:r>
              <a:rPr lang="en-US" dirty="0" smtClean="0"/>
              <a:t>Activate additional staff as needed </a:t>
            </a:r>
            <a:endParaRPr dirty="0"/>
          </a:p>
          <a:p>
            <a:pPr marL="177800" lvl="0" indent="0" algn="l" rtl="0">
              <a:lnSpc>
                <a:spcPct val="90000"/>
              </a:lnSpc>
              <a:spcBef>
                <a:spcPts val="1000"/>
              </a:spcBef>
              <a:spcAft>
                <a:spcPts val="0"/>
              </a:spcAft>
              <a:buSzPts val="2800"/>
              <a:buNone/>
            </a:pPr>
            <a:endParaRPr dirty="0"/>
          </a:p>
          <a:p>
            <a:pPr marL="228600" lvl="0" indent="-50800" algn="l" rtl="0">
              <a:lnSpc>
                <a:spcPct val="90000"/>
              </a:lnSpc>
              <a:spcBef>
                <a:spcPts val="1000"/>
              </a:spcBef>
              <a:spcAft>
                <a:spcPts val="0"/>
              </a:spcAft>
              <a:buSzPts val="2800"/>
              <a:buNone/>
            </a:pPr>
            <a:endParaRPr dirty="0"/>
          </a:p>
        </p:txBody>
      </p:sp>
    </p:spTree>
    <p:extLst>
      <p:ext uri="{BB962C8B-B14F-4D97-AF65-F5344CB8AC3E}">
        <p14:creationId xmlns:p14="http://schemas.microsoft.com/office/powerpoint/2010/main" val="1576780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Google Shape;74;g2accaf1cf27_0_5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85623"/>
              </a:buClr>
              <a:buSzPts val="4400"/>
              <a:buFont typeface="Libre Franklin"/>
              <a:buNone/>
            </a:pPr>
            <a:r>
              <a:rPr lang="en-US" dirty="0">
                <a:solidFill>
                  <a:srgbClr val="002060"/>
                </a:solidFill>
              </a:rPr>
              <a:t>LDH </a:t>
            </a:r>
            <a:r>
              <a:rPr lang="en-US" dirty="0" smtClean="0">
                <a:solidFill>
                  <a:srgbClr val="002060"/>
                </a:solidFill>
              </a:rPr>
              <a:t>EOC </a:t>
            </a:r>
            <a:r>
              <a:rPr lang="en-US" dirty="0" smtClean="0"/>
              <a:t>- Resource </a:t>
            </a:r>
            <a:r>
              <a:rPr lang="en-US" dirty="0"/>
              <a:t>Requests </a:t>
            </a:r>
            <a:endParaRPr dirty="0"/>
          </a:p>
        </p:txBody>
      </p:sp>
      <p:sp>
        <p:nvSpPr>
          <p:cNvPr id="75" name="Google Shape;75;g2accaf1cf27_0_55"/>
          <p:cNvSpPr txBox="1">
            <a:spLocks noGrp="1"/>
          </p:cNvSpPr>
          <p:nvPr>
            <p:ph idx="1"/>
          </p:nvPr>
        </p:nvSpPr>
        <p:spPr>
          <a:xfrm>
            <a:off x="5578485" y="1713639"/>
            <a:ext cx="5046000" cy="4351200"/>
          </a:xfrm>
          <a:prstGeom prst="rect">
            <a:avLst/>
          </a:prstGeom>
          <a:noFill/>
          <a:ln>
            <a:noFill/>
          </a:ln>
        </p:spPr>
        <p:txBody>
          <a:bodyPr spcFirstLastPara="1" wrap="square" lIns="91425" tIns="45700" rIns="91425" bIns="45700" anchor="t" anchorCtr="0">
            <a:normAutofit/>
          </a:bodyPr>
          <a:lstStyle/>
          <a:p>
            <a:pPr marL="0" lvl="0" indent="0" algn="l" rtl="0">
              <a:lnSpc>
                <a:spcPct val="107000"/>
              </a:lnSpc>
              <a:spcBef>
                <a:spcPts val="0"/>
              </a:spcBef>
              <a:spcAft>
                <a:spcPts val="0"/>
              </a:spcAft>
              <a:buSzPts val="2000"/>
              <a:buNone/>
            </a:pPr>
            <a:r>
              <a:rPr lang="en-US" sz="2000" dirty="0">
                <a:ea typeface="Calibri"/>
                <a:cs typeface="Calibri"/>
                <a:sym typeface="Calibri"/>
              </a:rPr>
              <a:t>Chart Key</a:t>
            </a:r>
            <a:endParaRPr dirty="0"/>
          </a:p>
          <a:p>
            <a:pPr marL="228600" lvl="0" indent="-228600" algn="l" rtl="0">
              <a:lnSpc>
                <a:spcPct val="107000"/>
              </a:lnSpc>
              <a:spcBef>
                <a:spcPts val="800"/>
              </a:spcBef>
              <a:spcAft>
                <a:spcPts val="0"/>
              </a:spcAft>
              <a:buSzPts val="2000"/>
              <a:buChar char="•"/>
            </a:pPr>
            <a:r>
              <a:rPr lang="en-US" sz="2000" dirty="0">
                <a:ea typeface="Calibri"/>
                <a:cs typeface="Calibri"/>
                <a:sym typeface="Calibri"/>
              </a:rPr>
              <a:t>Stage 1: Initial Request Received </a:t>
            </a:r>
            <a:endParaRPr dirty="0"/>
          </a:p>
          <a:p>
            <a:pPr marL="228600" lvl="0" indent="-228600" algn="l" rtl="0">
              <a:lnSpc>
                <a:spcPct val="107000"/>
              </a:lnSpc>
              <a:spcBef>
                <a:spcPts val="800"/>
              </a:spcBef>
              <a:spcAft>
                <a:spcPts val="0"/>
              </a:spcAft>
              <a:buSzPts val="2000"/>
              <a:buChar char="•"/>
            </a:pPr>
            <a:r>
              <a:rPr lang="en-US" sz="2000" dirty="0">
                <a:ea typeface="Calibri"/>
                <a:cs typeface="Calibri"/>
                <a:sym typeface="Calibri"/>
              </a:rPr>
              <a:t>Stage 2: Assigned to Section </a:t>
            </a:r>
            <a:endParaRPr dirty="0"/>
          </a:p>
          <a:p>
            <a:pPr marL="228600" lvl="0" indent="-228600" algn="l" rtl="0">
              <a:lnSpc>
                <a:spcPct val="107000"/>
              </a:lnSpc>
              <a:spcBef>
                <a:spcPts val="800"/>
              </a:spcBef>
              <a:spcAft>
                <a:spcPts val="0"/>
              </a:spcAft>
              <a:buSzPts val="2000"/>
              <a:buChar char="•"/>
            </a:pPr>
            <a:r>
              <a:rPr lang="en-US" sz="2000" dirty="0">
                <a:ea typeface="Calibri"/>
                <a:cs typeface="Calibri"/>
                <a:sym typeface="Calibri"/>
              </a:rPr>
              <a:t>Stage 3: Pending Section Approval  </a:t>
            </a:r>
            <a:endParaRPr dirty="0"/>
          </a:p>
          <a:p>
            <a:pPr marL="228600" lvl="0" indent="-228600" algn="l" rtl="0">
              <a:lnSpc>
                <a:spcPct val="107000"/>
              </a:lnSpc>
              <a:spcBef>
                <a:spcPts val="800"/>
              </a:spcBef>
              <a:spcAft>
                <a:spcPts val="0"/>
              </a:spcAft>
              <a:buSzPts val="2000"/>
              <a:buChar char="•"/>
            </a:pPr>
            <a:r>
              <a:rPr lang="en-US" sz="2000" dirty="0">
                <a:ea typeface="Calibri"/>
                <a:cs typeface="Calibri"/>
                <a:sym typeface="Calibri"/>
              </a:rPr>
              <a:t>Stage 4: Pending Chief Approval </a:t>
            </a:r>
            <a:endParaRPr dirty="0"/>
          </a:p>
          <a:p>
            <a:pPr marL="228600" lvl="0" indent="-228600" algn="l" rtl="0">
              <a:lnSpc>
                <a:spcPct val="107000"/>
              </a:lnSpc>
              <a:spcBef>
                <a:spcPts val="800"/>
              </a:spcBef>
              <a:spcAft>
                <a:spcPts val="0"/>
              </a:spcAft>
              <a:buSzPts val="2000"/>
              <a:buChar char="•"/>
            </a:pPr>
            <a:r>
              <a:rPr lang="en-US" sz="2000" dirty="0">
                <a:ea typeface="Calibri"/>
                <a:cs typeface="Calibri"/>
                <a:sym typeface="Calibri"/>
              </a:rPr>
              <a:t>Stage 5: Request Fulfilled </a:t>
            </a:r>
            <a:endParaRPr dirty="0"/>
          </a:p>
          <a:p>
            <a:pPr marL="228600" lvl="0" indent="-76200" algn="l" rtl="0">
              <a:lnSpc>
                <a:spcPct val="90000"/>
              </a:lnSpc>
              <a:spcBef>
                <a:spcPts val="1000"/>
              </a:spcBef>
              <a:spcAft>
                <a:spcPts val="0"/>
              </a:spcAft>
              <a:buSzPts val="2400"/>
              <a:buNone/>
            </a:pPr>
            <a:endParaRPr sz="2400" dirty="0"/>
          </a:p>
        </p:txBody>
      </p:sp>
      <p:graphicFrame>
        <p:nvGraphicFramePr>
          <p:cNvPr id="76" name="Google Shape;76;g2accaf1cf27_0_55"/>
          <p:cNvGraphicFramePr/>
          <p:nvPr>
            <p:extLst>
              <p:ext uri="{D42A27DB-BD31-4B8C-83A1-F6EECF244321}">
                <p14:modId xmlns:p14="http://schemas.microsoft.com/office/powerpoint/2010/main" val="2612240543"/>
              </p:ext>
            </p:extLst>
          </p:nvPr>
        </p:nvGraphicFramePr>
        <p:xfrm>
          <a:off x="925954" y="1825625"/>
          <a:ext cx="3558950" cy="3384640"/>
        </p:xfrm>
        <a:graphic>
          <a:graphicData uri="http://schemas.openxmlformats.org/drawingml/2006/table">
            <a:tbl>
              <a:tblPr firstRow="1" firstCol="1" bandRow="1">
                <a:noFill/>
              </a:tblPr>
              <a:tblGrid>
                <a:gridCol w="1622725">
                  <a:extLst>
                    <a:ext uri="{9D8B030D-6E8A-4147-A177-3AD203B41FA5}">
                      <a16:colId xmlns:a16="http://schemas.microsoft.com/office/drawing/2014/main" val="20000"/>
                    </a:ext>
                  </a:extLst>
                </a:gridCol>
                <a:gridCol w="1936225">
                  <a:extLst>
                    <a:ext uri="{9D8B030D-6E8A-4147-A177-3AD203B41FA5}">
                      <a16:colId xmlns:a16="http://schemas.microsoft.com/office/drawing/2014/main" val="20001"/>
                    </a:ext>
                  </a:extLst>
                </a:gridCol>
              </a:tblGrid>
              <a:tr h="276175">
                <a:tc>
                  <a:txBody>
                    <a:bodyPr/>
                    <a:lstStyle/>
                    <a:p>
                      <a:pPr marL="0" marR="0" lvl="0" indent="0" algn="ctr" rtl="0">
                        <a:spcBef>
                          <a:spcPts val="0"/>
                        </a:spcBef>
                        <a:spcAft>
                          <a:spcPts val="0"/>
                        </a:spcAft>
                        <a:buNone/>
                      </a:pPr>
                      <a:r>
                        <a:rPr lang="en-US" sz="1800" u="none" strike="noStrike" cap="none">
                          <a:solidFill>
                            <a:schemeClr val="lt1"/>
                          </a:solidFill>
                        </a:rPr>
                        <a:t>Stage</a:t>
                      </a:r>
                      <a:endParaRPr sz="1800" u="none" strike="noStrike" cap="none">
                        <a:solidFill>
                          <a:schemeClr val="lt1"/>
                        </a:solidFill>
                        <a:latin typeface="Corbel"/>
                        <a:ea typeface="Corbel"/>
                        <a:cs typeface="Corbel"/>
                        <a:sym typeface="Corbel"/>
                      </a:endParaRPr>
                    </a:p>
                  </a:txBody>
                  <a:tcPr marL="91450" marR="91450" marT="0" marB="0" anchor="ctr">
                    <a:solidFill>
                      <a:srgbClr val="002060"/>
                    </a:solidFill>
                  </a:tcPr>
                </a:tc>
                <a:tc>
                  <a:txBody>
                    <a:bodyPr/>
                    <a:lstStyle/>
                    <a:p>
                      <a:pPr marL="0" marR="0" lvl="0" indent="0" algn="ctr" rtl="0">
                        <a:spcBef>
                          <a:spcPts val="0"/>
                        </a:spcBef>
                        <a:spcAft>
                          <a:spcPts val="0"/>
                        </a:spcAft>
                        <a:buNone/>
                      </a:pPr>
                      <a:r>
                        <a:rPr lang="en-US" sz="1800" u="none" strike="noStrike" cap="none">
                          <a:solidFill>
                            <a:schemeClr val="lt1"/>
                          </a:solidFill>
                        </a:rPr>
                        <a:t>Number of Request </a:t>
                      </a:r>
                      <a:endParaRPr sz="1800" u="none" strike="noStrike" cap="none">
                        <a:solidFill>
                          <a:schemeClr val="lt1"/>
                        </a:solidFill>
                        <a:latin typeface="Corbel"/>
                        <a:ea typeface="Corbel"/>
                        <a:cs typeface="Corbel"/>
                        <a:sym typeface="Corbel"/>
                      </a:endParaRPr>
                    </a:p>
                  </a:txBody>
                  <a:tcPr marL="91450" marR="91450" marT="0" marB="0" anchor="ctr">
                    <a:solidFill>
                      <a:srgbClr val="002060"/>
                    </a:solidFill>
                  </a:tcPr>
                </a:tc>
                <a:extLst>
                  <a:ext uri="{0D108BD9-81ED-4DB2-BD59-A6C34878D82A}">
                    <a16:rowId xmlns:a16="http://schemas.microsoft.com/office/drawing/2014/main" val="10000"/>
                  </a:ext>
                </a:extLst>
              </a:tr>
              <a:tr h="404500">
                <a:tc>
                  <a:txBody>
                    <a:bodyPr/>
                    <a:lstStyle/>
                    <a:p>
                      <a:pPr marL="0" marR="0" lvl="0" indent="0" algn="ctr" rtl="0">
                        <a:spcBef>
                          <a:spcPts val="0"/>
                        </a:spcBef>
                        <a:spcAft>
                          <a:spcPts val="0"/>
                        </a:spcAft>
                        <a:buNone/>
                      </a:pPr>
                      <a:r>
                        <a:rPr lang="en-US" sz="1800" b="1" u="none" strike="noStrike" cap="none"/>
                        <a:t>1</a:t>
                      </a:r>
                      <a:endParaRPr sz="1800" b="1" u="none" strike="noStrike" cap="none">
                        <a:solidFill>
                          <a:srgbClr val="000000"/>
                        </a:solidFill>
                        <a:latin typeface="Corbel"/>
                        <a:ea typeface="Corbel"/>
                        <a:cs typeface="Corbel"/>
                        <a:sym typeface="Corbel"/>
                      </a:endParaRPr>
                    </a:p>
                  </a:txBody>
                  <a:tcPr marL="91450" marR="91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cap="none" dirty="0" smtClean="0">
                          <a:solidFill>
                            <a:schemeClr val="dk1"/>
                          </a:solidFill>
                        </a:rPr>
                        <a:t>0</a:t>
                      </a:r>
                      <a:endParaRPr lang="en-US" sz="1800" u="none" strike="noStrike" cap="none" dirty="0" smtClean="0">
                        <a:solidFill>
                          <a:schemeClr val="dk1"/>
                        </a:solidFill>
                        <a:latin typeface="Corbel"/>
                        <a:ea typeface="Corbel"/>
                        <a:cs typeface="Corbel"/>
                        <a:sym typeface="Corbel"/>
                      </a:endParaRPr>
                    </a:p>
                  </a:txBody>
                  <a:tcPr marL="91450" marR="91450" marT="0" marB="0" anchor="ctr"/>
                </a:tc>
                <a:extLst>
                  <a:ext uri="{0D108BD9-81ED-4DB2-BD59-A6C34878D82A}">
                    <a16:rowId xmlns:a16="http://schemas.microsoft.com/office/drawing/2014/main" val="10001"/>
                  </a:ext>
                </a:extLst>
              </a:tr>
              <a:tr h="486300">
                <a:tc>
                  <a:txBody>
                    <a:bodyPr/>
                    <a:lstStyle/>
                    <a:p>
                      <a:pPr marL="0" marR="0" lvl="0" indent="0" algn="ctr" rtl="0">
                        <a:spcBef>
                          <a:spcPts val="0"/>
                        </a:spcBef>
                        <a:spcAft>
                          <a:spcPts val="0"/>
                        </a:spcAft>
                        <a:buNone/>
                      </a:pPr>
                      <a:r>
                        <a:rPr lang="en-US" sz="1800" b="1" u="none" strike="noStrike" cap="none"/>
                        <a:t>2</a:t>
                      </a:r>
                      <a:endParaRPr sz="1800" b="1" u="none" strike="noStrike" cap="none">
                        <a:solidFill>
                          <a:srgbClr val="000000"/>
                        </a:solidFill>
                        <a:latin typeface="Corbel"/>
                        <a:ea typeface="Corbel"/>
                        <a:cs typeface="Corbel"/>
                        <a:sym typeface="Corbel"/>
                      </a:endParaRPr>
                    </a:p>
                  </a:txBody>
                  <a:tcPr marL="91450" marR="91450" marT="0" marB="0" anchor="ctr"/>
                </a:tc>
                <a:tc>
                  <a:txBody>
                    <a:bodyPr/>
                    <a:lstStyle/>
                    <a:p>
                      <a:pPr marL="0" marR="0" lvl="0" indent="0" algn="ctr" rtl="0">
                        <a:spcBef>
                          <a:spcPts val="0"/>
                        </a:spcBef>
                        <a:spcAft>
                          <a:spcPts val="0"/>
                        </a:spcAft>
                        <a:buNone/>
                      </a:pPr>
                      <a:r>
                        <a:rPr lang="en-US" sz="1800" u="none" strike="noStrike" cap="none" dirty="0">
                          <a:solidFill>
                            <a:schemeClr val="dk1"/>
                          </a:solidFill>
                        </a:rPr>
                        <a:t>0</a:t>
                      </a:r>
                      <a:endParaRPr sz="1800" u="none" strike="noStrike" cap="none" dirty="0">
                        <a:solidFill>
                          <a:schemeClr val="dk1"/>
                        </a:solidFill>
                        <a:latin typeface="Corbel"/>
                        <a:ea typeface="Corbel"/>
                        <a:cs typeface="Corbel"/>
                        <a:sym typeface="Corbel"/>
                      </a:endParaRPr>
                    </a:p>
                  </a:txBody>
                  <a:tcPr marL="91450" marR="91450" marT="0" marB="0" anchor="ctr"/>
                </a:tc>
                <a:extLst>
                  <a:ext uri="{0D108BD9-81ED-4DB2-BD59-A6C34878D82A}">
                    <a16:rowId xmlns:a16="http://schemas.microsoft.com/office/drawing/2014/main" val="10002"/>
                  </a:ext>
                </a:extLst>
              </a:tr>
              <a:tr h="486300">
                <a:tc>
                  <a:txBody>
                    <a:bodyPr/>
                    <a:lstStyle/>
                    <a:p>
                      <a:pPr marL="0" marR="0" lvl="0" indent="0" algn="ctr" rtl="0">
                        <a:spcBef>
                          <a:spcPts val="0"/>
                        </a:spcBef>
                        <a:spcAft>
                          <a:spcPts val="0"/>
                        </a:spcAft>
                        <a:buNone/>
                      </a:pPr>
                      <a:r>
                        <a:rPr lang="en-US" sz="1800" b="1" u="none" strike="noStrike" cap="none"/>
                        <a:t>3</a:t>
                      </a:r>
                      <a:endParaRPr sz="1800" b="1" u="none" strike="noStrike" cap="none">
                        <a:solidFill>
                          <a:srgbClr val="000000"/>
                        </a:solidFill>
                        <a:latin typeface="Corbel"/>
                        <a:ea typeface="Corbel"/>
                        <a:cs typeface="Corbel"/>
                        <a:sym typeface="Corbel"/>
                      </a:endParaRPr>
                    </a:p>
                  </a:txBody>
                  <a:tcPr marL="91450" marR="91450" marT="0" marB="0" anchor="ctr"/>
                </a:tc>
                <a:tc>
                  <a:txBody>
                    <a:bodyPr/>
                    <a:lstStyle/>
                    <a:p>
                      <a:pPr marL="0" marR="0" lvl="0" indent="0" algn="ctr" rtl="0">
                        <a:spcBef>
                          <a:spcPts val="0"/>
                        </a:spcBef>
                        <a:spcAft>
                          <a:spcPts val="0"/>
                        </a:spcAft>
                        <a:buNone/>
                      </a:pPr>
                      <a:r>
                        <a:rPr lang="en-US" sz="1800" u="none" strike="noStrike" cap="none" dirty="0" smtClean="0">
                          <a:solidFill>
                            <a:schemeClr val="tx1"/>
                          </a:solidFill>
                          <a:latin typeface="+mn-lt"/>
                          <a:ea typeface="+mn-ea"/>
                          <a:cs typeface="+mn-cs"/>
                          <a:sym typeface="Corbel"/>
                        </a:rPr>
                        <a:t>0</a:t>
                      </a:r>
                      <a:endParaRPr sz="1800" u="none" strike="noStrike" cap="none" dirty="0">
                        <a:solidFill>
                          <a:schemeClr val="dk1"/>
                        </a:solidFill>
                        <a:latin typeface="Corbel"/>
                        <a:ea typeface="Corbel"/>
                        <a:cs typeface="Corbel"/>
                        <a:sym typeface="Corbel"/>
                      </a:endParaRPr>
                    </a:p>
                  </a:txBody>
                  <a:tcPr marL="91450" marR="91450" marT="0" marB="0" anchor="ctr"/>
                </a:tc>
                <a:extLst>
                  <a:ext uri="{0D108BD9-81ED-4DB2-BD59-A6C34878D82A}">
                    <a16:rowId xmlns:a16="http://schemas.microsoft.com/office/drawing/2014/main" val="10003"/>
                  </a:ext>
                </a:extLst>
              </a:tr>
              <a:tr h="486300">
                <a:tc>
                  <a:txBody>
                    <a:bodyPr/>
                    <a:lstStyle/>
                    <a:p>
                      <a:pPr marL="0" marR="0" lvl="0" indent="0" algn="ctr" rtl="0">
                        <a:spcBef>
                          <a:spcPts val="0"/>
                        </a:spcBef>
                        <a:spcAft>
                          <a:spcPts val="0"/>
                        </a:spcAft>
                        <a:buNone/>
                      </a:pPr>
                      <a:r>
                        <a:rPr lang="en-US" sz="1800" b="1" u="none" strike="noStrike" cap="none"/>
                        <a:t>4</a:t>
                      </a:r>
                      <a:endParaRPr sz="1800" b="1" u="none" strike="noStrike" cap="none">
                        <a:solidFill>
                          <a:srgbClr val="000000"/>
                        </a:solidFill>
                        <a:latin typeface="Corbel"/>
                        <a:ea typeface="Corbel"/>
                        <a:cs typeface="Corbel"/>
                        <a:sym typeface="Corbel"/>
                      </a:endParaRPr>
                    </a:p>
                  </a:txBody>
                  <a:tcPr marL="91450" marR="91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cap="none" dirty="0" smtClean="0">
                          <a:solidFill>
                            <a:schemeClr val="dk1"/>
                          </a:solidFill>
                        </a:rPr>
                        <a:t>0</a:t>
                      </a:r>
                      <a:endParaRPr lang="en-US" sz="1800" u="none" strike="noStrike" cap="none" dirty="0" smtClean="0">
                        <a:solidFill>
                          <a:schemeClr val="dk1"/>
                        </a:solidFill>
                        <a:latin typeface="Corbel"/>
                        <a:ea typeface="Corbel"/>
                        <a:cs typeface="Corbel"/>
                        <a:sym typeface="Corbel"/>
                      </a:endParaRPr>
                    </a:p>
                  </a:txBody>
                  <a:tcPr marL="91450" marR="91450" marT="0" marB="0" anchor="ctr"/>
                </a:tc>
                <a:extLst>
                  <a:ext uri="{0D108BD9-81ED-4DB2-BD59-A6C34878D82A}">
                    <a16:rowId xmlns:a16="http://schemas.microsoft.com/office/drawing/2014/main" val="10004"/>
                  </a:ext>
                </a:extLst>
              </a:tr>
              <a:tr h="486300">
                <a:tc>
                  <a:txBody>
                    <a:bodyPr/>
                    <a:lstStyle/>
                    <a:p>
                      <a:pPr marL="0" marR="0" lvl="0" indent="0" algn="ctr" rtl="0">
                        <a:spcBef>
                          <a:spcPts val="0"/>
                        </a:spcBef>
                        <a:spcAft>
                          <a:spcPts val="0"/>
                        </a:spcAft>
                        <a:buNone/>
                      </a:pPr>
                      <a:r>
                        <a:rPr lang="en-US" sz="1800" b="1" u="none" strike="noStrike" cap="none"/>
                        <a:t>5</a:t>
                      </a:r>
                      <a:endParaRPr sz="1800" b="1" u="none" strike="noStrike" cap="none">
                        <a:solidFill>
                          <a:srgbClr val="000000"/>
                        </a:solidFill>
                        <a:latin typeface="Corbel"/>
                        <a:ea typeface="Corbel"/>
                        <a:cs typeface="Corbel"/>
                        <a:sym typeface="Corbel"/>
                      </a:endParaRPr>
                    </a:p>
                  </a:txBody>
                  <a:tcPr marL="91450" marR="91450" marT="0" marB="0" anchor="ctr"/>
                </a:tc>
                <a:tc>
                  <a:txBody>
                    <a:bodyPr/>
                    <a:lstStyle/>
                    <a:p>
                      <a:pPr marL="0" marR="0" lvl="0" indent="0" algn="ctr" rtl="0">
                        <a:spcBef>
                          <a:spcPts val="0"/>
                        </a:spcBef>
                        <a:spcAft>
                          <a:spcPts val="0"/>
                        </a:spcAft>
                        <a:buNone/>
                      </a:pPr>
                      <a:r>
                        <a:rPr lang="en-US" sz="1800"/>
                        <a:t>0</a:t>
                      </a:r>
                      <a:endParaRPr sz="1800" u="none" strike="noStrike" cap="none">
                        <a:solidFill>
                          <a:schemeClr val="dk1"/>
                        </a:solidFill>
                        <a:latin typeface="Corbel"/>
                        <a:ea typeface="Corbel"/>
                        <a:cs typeface="Corbel"/>
                        <a:sym typeface="Corbel"/>
                      </a:endParaRPr>
                    </a:p>
                  </a:txBody>
                  <a:tcPr marL="91450" marR="91450" marT="0" marB="0" anchor="ctr"/>
                </a:tc>
                <a:extLst>
                  <a:ext uri="{0D108BD9-81ED-4DB2-BD59-A6C34878D82A}">
                    <a16:rowId xmlns:a16="http://schemas.microsoft.com/office/drawing/2014/main" val="10005"/>
                  </a:ext>
                </a:extLst>
              </a:tr>
              <a:tr h="486300">
                <a:tc>
                  <a:txBody>
                    <a:bodyPr/>
                    <a:lstStyle/>
                    <a:p>
                      <a:pPr marL="0" marR="0" lvl="0" indent="0" algn="ctr" rtl="0">
                        <a:spcBef>
                          <a:spcPts val="0"/>
                        </a:spcBef>
                        <a:spcAft>
                          <a:spcPts val="0"/>
                        </a:spcAft>
                        <a:buNone/>
                      </a:pPr>
                      <a:r>
                        <a:rPr lang="en-US" sz="1800" b="1" u="none" strike="noStrike" cap="none"/>
                        <a:t>Total</a:t>
                      </a:r>
                      <a:endParaRPr sz="1800" b="1" u="none" strike="noStrike" cap="none">
                        <a:solidFill>
                          <a:srgbClr val="000000"/>
                        </a:solidFill>
                        <a:latin typeface="Corbel"/>
                        <a:ea typeface="Corbel"/>
                        <a:cs typeface="Corbel"/>
                        <a:sym typeface="Corbel"/>
                      </a:endParaRPr>
                    </a:p>
                  </a:txBody>
                  <a:tcPr marL="91450" marR="91450" marT="0" marB="0" anchor="ctr"/>
                </a:tc>
                <a:tc>
                  <a:txBody>
                    <a:bodyPr/>
                    <a:lstStyle/>
                    <a:p>
                      <a:pPr marL="0" marR="0" lvl="0" indent="0" algn="ctr" rtl="0">
                        <a:spcBef>
                          <a:spcPts val="0"/>
                        </a:spcBef>
                        <a:spcAft>
                          <a:spcPts val="0"/>
                        </a:spcAft>
                        <a:buNone/>
                      </a:pPr>
                      <a:r>
                        <a:rPr lang="en-US" sz="1800" u="none" strike="noStrike" cap="none" dirty="0" smtClean="0">
                          <a:solidFill>
                            <a:schemeClr val="tx1"/>
                          </a:solidFill>
                          <a:latin typeface="+mn-lt"/>
                          <a:ea typeface="+mn-ea"/>
                          <a:cs typeface="+mn-cs"/>
                          <a:sym typeface="Corbel"/>
                        </a:rPr>
                        <a:t>2</a:t>
                      </a:r>
                      <a:endParaRPr sz="1800" u="none" strike="noStrike" cap="none" dirty="0">
                        <a:solidFill>
                          <a:schemeClr val="dk1"/>
                        </a:solidFill>
                        <a:latin typeface="Corbel"/>
                        <a:ea typeface="Corbel"/>
                        <a:cs typeface="Corbel"/>
                        <a:sym typeface="Corbel"/>
                      </a:endParaRPr>
                    </a:p>
                  </a:txBody>
                  <a:tcPr marL="91450" marR="91450" marT="0" marB="0" anchor="ctr"/>
                </a:tc>
                <a:extLst>
                  <a:ext uri="{0D108BD9-81ED-4DB2-BD59-A6C34878D82A}">
                    <a16:rowId xmlns:a16="http://schemas.microsoft.com/office/drawing/2014/main" val="10006"/>
                  </a:ext>
                </a:extLst>
              </a:tr>
            </a:tbl>
          </a:graphicData>
        </a:graphic>
      </p:graphicFrame>
      <p:sp>
        <p:nvSpPr>
          <p:cNvPr id="77" name="Google Shape;77;g2accaf1cf27_0_55"/>
          <p:cNvSpPr txBox="1"/>
          <p:nvPr/>
        </p:nvSpPr>
        <p:spPr>
          <a:xfrm>
            <a:off x="925955" y="5389978"/>
            <a:ext cx="4652400" cy="5463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prstClr val="black"/>
              </a:buClr>
              <a:buSzPts val="2000"/>
              <a:buFont typeface="Corbel"/>
              <a:buNone/>
              <a:tabLst/>
              <a:defRPr/>
            </a:pPr>
            <a:r>
              <a:rPr kumimoji="0" lang="en-US" sz="2000" b="0" i="0" u="none" strike="noStrike" kern="0" cap="none" spc="0" normalizeH="0" baseline="0" noProof="0" dirty="0">
                <a:ln>
                  <a:noFill/>
                </a:ln>
                <a:effectLst/>
                <a:uLnTx/>
                <a:uFillTx/>
                <a:latin typeface="Corbel"/>
                <a:ea typeface="Corbel"/>
                <a:cs typeface="Corbel"/>
                <a:sym typeface="Corbel"/>
              </a:rPr>
              <a:t>As of </a:t>
            </a:r>
            <a:r>
              <a:rPr kumimoji="0" lang="en-US" sz="2000" b="0" i="0" u="none" strike="noStrike" kern="0" cap="none" spc="0" normalizeH="0" baseline="0" noProof="0" dirty="0" smtClean="0">
                <a:ln>
                  <a:noFill/>
                </a:ln>
                <a:effectLst/>
                <a:uLnTx/>
                <a:uFillTx/>
                <a:latin typeface="Corbel"/>
                <a:ea typeface="Corbel"/>
                <a:cs typeface="Corbel"/>
                <a:sym typeface="Corbel"/>
              </a:rPr>
              <a:t>1/14/2024 </a:t>
            </a:r>
            <a:r>
              <a:rPr lang="en-US" sz="2000" kern="0" dirty="0" smtClean="0">
                <a:latin typeface="Corbel"/>
                <a:ea typeface="Corbel"/>
                <a:cs typeface="Corbel"/>
                <a:sym typeface="Corbel"/>
              </a:rPr>
              <a:t>at</a:t>
            </a:r>
            <a:r>
              <a:rPr kumimoji="0" lang="en-US" sz="2000" b="0" i="0" u="none" strike="noStrike" kern="0" cap="none" spc="0" normalizeH="0" baseline="0" noProof="0" dirty="0" smtClean="0">
                <a:ln>
                  <a:noFill/>
                </a:ln>
                <a:effectLst/>
                <a:uLnTx/>
                <a:uFillTx/>
                <a:latin typeface="Corbel"/>
                <a:ea typeface="Corbel"/>
                <a:cs typeface="Corbel"/>
                <a:sym typeface="Corbel"/>
              </a:rPr>
              <a:t> </a:t>
            </a:r>
            <a:r>
              <a:rPr lang="en-US" sz="2000" kern="0" noProof="0" dirty="0" smtClean="0">
                <a:latin typeface="Corbel"/>
                <a:ea typeface="Corbel"/>
                <a:cs typeface="Corbel"/>
                <a:sym typeface="Corbel"/>
              </a:rPr>
              <a:t>7</a:t>
            </a:r>
            <a:r>
              <a:rPr kumimoji="0" lang="en-US" sz="2000" b="0" i="0" u="none" strike="noStrike" kern="0" cap="none" spc="0" normalizeH="0" baseline="0" noProof="0" dirty="0" smtClean="0">
                <a:ln>
                  <a:noFill/>
                </a:ln>
                <a:effectLst/>
                <a:uLnTx/>
                <a:uFillTx/>
                <a:latin typeface="Corbel"/>
                <a:ea typeface="Corbel"/>
                <a:cs typeface="Corbel"/>
                <a:sym typeface="Corbel"/>
              </a:rPr>
              <a:t>:27 </a:t>
            </a:r>
            <a:r>
              <a:rPr lang="en-US" sz="2000" kern="0" dirty="0">
                <a:latin typeface="Corbel"/>
                <a:ea typeface="Corbel"/>
                <a:cs typeface="Corbel"/>
                <a:sym typeface="Corbel"/>
              </a:rPr>
              <a:t>p</a:t>
            </a:r>
            <a:r>
              <a:rPr kumimoji="0" lang="en-US" sz="2000" b="0" i="0" u="none" strike="noStrike" kern="0" cap="none" spc="0" normalizeH="0" baseline="0" noProof="0" dirty="0" smtClean="0">
                <a:ln>
                  <a:noFill/>
                </a:ln>
                <a:effectLst/>
                <a:uLnTx/>
                <a:uFillTx/>
                <a:latin typeface="Corbel"/>
                <a:ea typeface="Corbel"/>
                <a:cs typeface="Corbel"/>
                <a:sym typeface="Corbel"/>
              </a:rPr>
              <a:t>m </a:t>
            </a:r>
            <a:r>
              <a:rPr kumimoji="0" lang="en-US" sz="2000" b="0" i="0" u="none" strike="noStrike" kern="0" cap="none" spc="0" normalizeH="0" baseline="0" noProof="0" dirty="0">
                <a:ln>
                  <a:noFill/>
                </a:ln>
                <a:effectLst/>
                <a:uLnTx/>
                <a:uFillTx/>
                <a:latin typeface="Corbel"/>
                <a:ea typeface="Corbel"/>
                <a:cs typeface="Corbel"/>
                <a:sym typeface="Corbel"/>
              </a:rPr>
              <a:t>(CST)</a:t>
            </a:r>
            <a:endParaRPr kumimoji="0" sz="2000" b="0" i="0" u="none" strike="noStrike" kern="0" cap="none" spc="0" normalizeH="0" baseline="0" noProof="0" dirty="0">
              <a:ln>
                <a:noFill/>
              </a:ln>
              <a:effectLst/>
              <a:uLnTx/>
              <a:uFillTx/>
              <a:latin typeface="Corbel"/>
              <a:ea typeface="Corbel"/>
              <a:cs typeface="Corbel"/>
              <a:sym typeface="Corbel"/>
            </a:endParaRPr>
          </a:p>
        </p:txBody>
      </p:sp>
    </p:spTree>
    <p:extLst>
      <p:ext uri="{BB962C8B-B14F-4D97-AF65-F5344CB8AC3E}">
        <p14:creationId xmlns:p14="http://schemas.microsoft.com/office/powerpoint/2010/main" val="33516893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Warming Centers – Region 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90651782"/>
              </p:ext>
            </p:extLst>
          </p:nvPr>
        </p:nvGraphicFramePr>
        <p:xfrm>
          <a:off x="838200" y="1551755"/>
          <a:ext cx="10920985" cy="2508642"/>
        </p:xfrm>
        <a:graphic>
          <a:graphicData uri="http://schemas.openxmlformats.org/drawingml/2006/table">
            <a:tbl>
              <a:tblPr/>
              <a:tblGrid>
                <a:gridCol w="1250802">
                  <a:extLst>
                    <a:ext uri="{9D8B030D-6E8A-4147-A177-3AD203B41FA5}">
                      <a16:colId xmlns:a16="http://schemas.microsoft.com/office/drawing/2014/main" val="3273546278"/>
                    </a:ext>
                  </a:extLst>
                </a:gridCol>
                <a:gridCol w="1001670">
                  <a:extLst>
                    <a:ext uri="{9D8B030D-6E8A-4147-A177-3AD203B41FA5}">
                      <a16:colId xmlns:a16="http://schemas.microsoft.com/office/drawing/2014/main" val="660012405"/>
                    </a:ext>
                  </a:extLst>
                </a:gridCol>
                <a:gridCol w="3044952">
                  <a:extLst>
                    <a:ext uri="{9D8B030D-6E8A-4147-A177-3AD203B41FA5}">
                      <a16:colId xmlns:a16="http://schemas.microsoft.com/office/drawing/2014/main" val="3029108630"/>
                    </a:ext>
                  </a:extLst>
                </a:gridCol>
                <a:gridCol w="1527048">
                  <a:extLst>
                    <a:ext uri="{9D8B030D-6E8A-4147-A177-3AD203B41FA5}">
                      <a16:colId xmlns:a16="http://schemas.microsoft.com/office/drawing/2014/main" val="422408698"/>
                    </a:ext>
                  </a:extLst>
                </a:gridCol>
                <a:gridCol w="4096513">
                  <a:extLst>
                    <a:ext uri="{9D8B030D-6E8A-4147-A177-3AD203B41FA5}">
                      <a16:colId xmlns:a16="http://schemas.microsoft.com/office/drawing/2014/main" val="1699510603"/>
                    </a:ext>
                  </a:extLst>
                </a:gridCol>
              </a:tblGrid>
              <a:tr h="222946">
                <a:tc gridSpan="5">
                  <a:txBody>
                    <a:bodyPr/>
                    <a:lstStyle/>
                    <a:p>
                      <a:pPr algn="ctr" fontAlgn="ctr"/>
                      <a:r>
                        <a:rPr lang="en-US" sz="2000" b="0" i="0" u="none" strike="noStrike" dirty="0">
                          <a:solidFill>
                            <a:srgbClr val="000000"/>
                          </a:solidFill>
                          <a:effectLst/>
                          <a:latin typeface="+mn-lt"/>
                        </a:rPr>
                        <a:t>Incident: Winter Weather 1/14-17/2024</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1172823"/>
                  </a:ext>
                </a:extLst>
              </a:tr>
              <a:tr h="222946">
                <a:tc>
                  <a:txBody>
                    <a:bodyPr/>
                    <a:lstStyle/>
                    <a:p>
                      <a:pPr algn="ctr" fontAlgn="ctr"/>
                      <a:r>
                        <a:rPr lang="en-US" sz="1400" b="0" i="0" u="none" strike="noStrike" dirty="0">
                          <a:solidFill>
                            <a:srgbClr val="FFFFFF"/>
                          </a:solidFill>
                          <a:effectLst/>
                          <a:latin typeface="+mn-lt"/>
                        </a:rPr>
                        <a:t>REGION</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PARISH</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ADDRESS </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CITY</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FF"/>
                          </a:solidFill>
                          <a:effectLst/>
                          <a:latin typeface="+mn-lt"/>
                        </a:rPr>
                        <a:t>HOURS OF OPERATIONS</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extLst>
                  <a:ext uri="{0D108BD9-81ED-4DB2-BD59-A6C34878D82A}">
                    <a16:rowId xmlns:a16="http://schemas.microsoft.com/office/drawing/2014/main" val="1103224109"/>
                  </a:ext>
                </a:extLst>
              </a:tr>
              <a:tr h="333180">
                <a:tc>
                  <a:txBody>
                    <a:bodyPr/>
                    <a:lstStyle/>
                    <a:p>
                      <a:pPr algn="ctr" fontAlgn="b"/>
                      <a:r>
                        <a:rPr lang="en-US" sz="1400" b="0" i="0" u="none" strike="noStrike" dirty="0">
                          <a:solidFill>
                            <a:srgbClr val="000000"/>
                          </a:solidFill>
                          <a:effectLst/>
                          <a:latin typeface="+mn-lt"/>
                        </a:rPr>
                        <a:t>1</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Orleans</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err="1">
                          <a:solidFill>
                            <a:srgbClr val="000000"/>
                          </a:solidFill>
                          <a:effectLst/>
                          <a:latin typeface="+mn-lt"/>
                        </a:rPr>
                        <a:t>Rosenwald</a:t>
                      </a:r>
                      <a:r>
                        <a:rPr lang="en-US" sz="1400" b="0" i="0" u="none" strike="noStrike" dirty="0">
                          <a:solidFill>
                            <a:srgbClr val="000000"/>
                          </a:solidFill>
                          <a:effectLst/>
                          <a:latin typeface="+mn-lt"/>
                        </a:rPr>
                        <a:t> Rec Center 1140 S. Broad</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New Orleans</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Monday the 15th at 6 pm through Thursday the 18th at 9am</a:t>
                      </a:r>
                      <a:br>
                        <a:rPr lang="en-US" sz="1400" b="0" i="0" u="none" strike="noStrike" dirty="0">
                          <a:solidFill>
                            <a:srgbClr val="000000"/>
                          </a:solidFill>
                          <a:effectLst/>
                          <a:latin typeface="+mn-lt"/>
                        </a:rPr>
                      </a:br>
                      <a:endParaRPr lang="en-US" sz="1400" b="0" i="0" u="none" strike="noStrike" dirty="0">
                        <a:solidFill>
                          <a:srgbClr val="000000"/>
                        </a:solidFill>
                        <a:effectLst/>
                        <a:latin typeface="+mn-lt"/>
                      </a:endParaRP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045175851"/>
                  </a:ext>
                </a:extLst>
              </a:tr>
              <a:tr h="333180">
                <a:tc>
                  <a:txBody>
                    <a:bodyPr/>
                    <a:lstStyle/>
                    <a:p>
                      <a:pPr algn="ctr" rtl="0" fontAlgn="b"/>
                      <a:r>
                        <a:rPr lang="en-US" sz="1400" dirty="0">
                          <a:solidFill>
                            <a:schemeClr val="tx1"/>
                          </a:solidFill>
                          <a:effectLst/>
                          <a:latin typeface="+mj-lt"/>
                        </a:rPr>
                        <a:t>1</a:t>
                      </a:r>
                    </a:p>
                  </a:txBody>
                  <a:tcPr marL="19050" marR="19050" marT="12700" marB="127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rtl="0" fontAlgn="b"/>
                      <a:r>
                        <a:rPr lang="en-US" sz="1400" dirty="0">
                          <a:solidFill>
                            <a:schemeClr val="tx1"/>
                          </a:solidFill>
                          <a:effectLst/>
                          <a:latin typeface="+mj-lt"/>
                        </a:rPr>
                        <a:t>Jefferson</a:t>
                      </a:r>
                    </a:p>
                  </a:txBody>
                  <a:tcPr marL="19050" marR="19050" marT="12700" marB="127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rtl="0" fontAlgn="b"/>
                      <a:r>
                        <a:rPr lang="en-US" sz="1400" b="0" dirty="0">
                          <a:solidFill>
                            <a:schemeClr val="tx1"/>
                          </a:solidFill>
                          <a:effectLst/>
                          <a:latin typeface="+mj-lt"/>
                        </a:rPr>
                        <a:t>Johnny Bright </a:t>
                      </a:r>
                      <a:r>
                        <a:rPr lang="en-US" sz="1400" b="0" dirty="0" err="1">
                          <a:solidFill>
                            <a:schemeClr val="tx1"/>
                          </a:solidFill>
                          <a:effectLst/>
                          <a:latin typeface="+mj-lt"/>
                        </a:rPr>
                        <a:t>Plaground</a:t>
                      </a:r>
                      <a:r>
                        <a:rPr lang="en-US" sz="1400" b="0" dirty="0">
                          <a:solidFill>
                            <a:schemeClr val="tx1"/>
                          </a:solidFill>
                          <a:effectLst/>
                          <a:latin typeface="+mj-lt"/>
                        </a:rPr>
                        <a:t> (3401 Cleary Ave)</a:t>
                      </a:r>
                    </a:p>
                  </a:txBody>
                  <a:tcPr marL="19050" marR="19050" marT="12700" marB="127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rtl="0" fontAlgn="b"/>
                      <a:r>
                        <a:rPr lang="en-US" sz="1400" dirty="0">
                          <a:solidFill>
                            <a:schemeClr val="tx1"/>
                          </a:solidFill>
                          <a:effectLst/>
                          <a:latin typeface="+mj-lt"/>
                        </a:rPr>
                        <a:t>Metairie</a:t>
                      </a:r>
                    </a:p>
                  </a:txBody>
                  <a:tcPr marL="19050" marR="19050" marT="12700" marB="127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rtl="0" fontAlgn="b"/>
                      <a:r>
                        <a:rPr lang="en-US" sz="1400" dirty="0">
                          <a:solidFill>
                            <a:schemeClr val="tx1"/>
                          </a:solidFill>
                          <a:effectLst/>
                          <a:latin typeface="+mj-lt"/>
                        </a:rPr>
                        <a:t>Will be opened by the parish beginning Monday 1/15 at 1200 hours and remaining open “for the duration of this weather event</a:t>
                      </a:r>
                    </a:p>
                  </a:txBody>
                  <a:tcPr marL="19050" marR="19050" marT="12700" marB="127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866741760"/>
                  </a:ext>
                </a:extLst>
              </a:tr>
              <a:tr h="333180">
                <a:tc>
                  <a:txBody>
                    <a:bodyPr/>
                    <a:lstStyle/>
                    <a:p>
                      <a:pPr algn="ctr" rtl="0" fontAlgn="b"/>
                      <a:r>
                        <a:rPr lang="en-US" sz="1400" dirty="0">
                          <a:solidFill>
                            <a:schemeClr val="tx1"/>
                          </a:solidFill>
                          <a:effectLst/>
                          <a:latin typeface="+mj-lt"/>
                        </a:rPr>
                        <a:t>1</a:t>
                      </a:r>
                    </a:p>
                  </a:txBody>
                  <a:tcPr marL="19050" marR="19050" marT="12700" marB="127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rtl="0" fontAlgn="b"/>
                      <a:r>
                        <a:rPr lang="en-US" sz="1400">
                          <a:solidFill>
                            <a:schemeClr val="tx1"/>
                          </a:solidFill>
                          <a:effectLst/>
                          <a:latin typeface="+mj-lt"/>
                        </a:rPr>
                        <a:t>Jefferson</a:t>
                      </a:r>
                    </a:p>
                  </a:txBody>
                  <a:tcPr marL="19050" marR="19050" marT="12700" marB="127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rtl="0" fontAlgn="b"/>
                      <a:r>
                        <a:rPr lang="en-US" sz="1400" b="0">
                          <a:solidFill>
                            <a:schemeClr val="tx1"/>
                          </a:solidFill>
                          <a:effectLst/>
                          <a:latin typeface="+mj-lt"/>
                        </a:rPr>
                        <a:t>Terrytown Playground (641 Heritage Ave)</a:t>
                      </a:r>
                    </a:p>
                  </a:txBody>
                  <a:tcPr marL="19050" marR="19050" marT="12700" marB="127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rtl="0" fontAlgn="b"/>
                      <a:r>
                        <a:rPr lang="en-US" sz="1400">
                          <a:solidFill>
                            <a:schemeClr val="tx1"/>
                          </a:solidFill>
                          <a:effectLst/>
                          <a:latin typeface="+mj-lt"/>
                        </a:rPr>
                        <a:t>Terrytown</a:t>
                      </a:r>
                    </a:p>
                  </a:txBody>
                  <a:tcPr marL="19050" marR="19050" marT="12700" marB="127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rtl="0" fontAlgn="b"/>
                      <a:r>
                        <a:rPr lang="en-US" sz="1400" b="0" dirty="0">
                          <a:solidFill>
                            <a:schemeClr val="tx1"/>
                          </a:solidFill>
                          <a:effectLst/>
                          <a:latin typeface="+mj-lt"/>
                        </a:rPr>
                        <a:t>Will be opened by the parish beginning Monday 1/15 at 1200 hours and remaining open “for the duration of this weather event</a:t>
                      </a:r>
                    </a:p>
                  </a:txBody>
                  <a:tcPr marL="19050" marR="19050" marT="12700" marB="1270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54912432"/>
                  </a:ext>
                </a:extLst>
              </a:tr>
            </a:tbl>
          </a:graphicData>
        </a:graphic>
      </p:graphicFrame>
    </p:spTree>
    <p:extLst>
      <p:ext uri="{BB962C8B-B14F-4D97-AF65-F5344CB8AC3E}">
        <p14:creationId xmlns:p14="http://schemas.microsoft.com/office/powerpoint/2010/main" val="278738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Warming Centers – Region 2</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46631220"/>
              </p:ext>
            </p:extLst>
          </p:nvPr>
        </p:nvGraphicFramePr>
        <p:xfrm>
          <a:off x="838200" y="1551755"/>
          <a:ext cx="10920985" cy="1177682"/>
        </p:xfrm>
        <a:graphic>
          <a:graphicData uri="http://schemas.openxmlformats.org/drawingml/2006/table">
            <a:tbl>
              <a:tblPr/>
              <a:tblGrid>
                <a:gridCol w="1250802">
                  <a:extLst>
                    <a:ext uri="{9D8B030D-6E8A-4147-A177-3AD203B41FA5}">
                      <a16:colId xmlns:a16="http://schemas.microsoft.com/office/drawing/2014/main" val="3273546278"/>
                    </a:ext>
                  </a:extLst>
                </a:gridCol>
                <a:gridCol w="1001670">
                  <a:extLst>
                    <a:ext uri="{9D8B030D-6E8A-4147-A177-3AD203B41FA5}">
                      <a16:colId xmlns:a16="http://schemas.microsoft.com/office/drawing/2014/main" val="660012405"/>
                    </a:ext>
                  </a:extLst>
                </a:gridCol>
                <a:gridCol w="3044952">
                  <a:extLst>
                    <a:ext uri="{9D8B030D-6E8A-4147-A177-3AD203B41FA5}">
                      <a16:colId xmlns:a16="http://schemas.microsoft.com/office/drawing/2014/main" val="3029108630"/>
                    </a:ext>
                  </a:extLst>
                </a:gridCol>
                <a:gridCol w="1527048">
                  <a:extLst>
                    <a:ext uri="{9D8B030D-6E8A-4147-A177-3AD203B41FA5}">
                      <a16:colId xmlns:a16="http://schemas.microsoft.com/office/drawing/2014/main" val="422408698"/>
                    </a:ext>
                  </a:extLst>
                </a:gridCol>
                <a:gridCol w="4096513">
                  <a:extLst>
                    <a:ext uri="{9D8B030D-6E8A-4147-A177-3AD203B41FA5}">
                      <a16:colId xmlns:a16="http://schemas.microsoft.com/office/drawing/2014/main" val="1699510603"/>
                    </a:ext>
                  </a:extLst>
                </a:gridCol>
              </a:tblGrid>
              <a:tr h="222946">
                <a:tc gridSpan="5">
                  <a:txBody>
                    <a:bodyPr/>
                    <a:lstStyle/>
                    <a:p>
                      <a:pPr algn="ctr" fontAlgn="ctr"/>
                      <a:r>
                        <a:rPr lang="en-US" sz="2000" b="0" i="0" u="none" strike="noStrike" dirty="0">
                          <a:solidFill>
                            <a:srgbClr val="000000"/>
                          </a:solidFill>
                          <a:effectLst/>
                          <a:latin typeface="+mn-lt"/>
                        </a:rPr>
                        <a:t>Incident: Winter Weather 1/14-17/2024</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1172823"/>
                  </a:ext>
                </a:extLst>
              </a:tr>
              <a:tr h="222946">
                <a:tc>
                  <a:txBody>
                    <a:bodyPr/>
                    <a:lstStyle/>
                    <a:p>
                      <a:pPr algn="ctr" fontAlgn="ctr"/>
                      <a:r>
                        <a:rPr lang="en-US" sz="1400" b="0" i="0" u="none" strike="noStrike" dirty="0">
                          <a:solidFill>
                            <a:srgbClr val="FFFFFF"/>
                          </a:solidFill>
                          <a:effectLst/>
                          <a:latin typeface="+mn-lt"/>
                        </a:rPr>
                        <a:t>REGION</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PARISH</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ADDRESS </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CITY</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FF"/>
                          </a:solidFill>
                          <a:effectLst/>
                          <a:latin typeface="+mn-lt"/>
                        </a:rPr>
                        <a:t>HOURS OF OPERATIONS</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extLst>
                  <a:ext uri="{0D108BD9-81ED-4DB2-BD59-A6C34878D82A}">
                    <a16:rowId xmlns:a16="http://schemas.microsoft.com/office/drawing/2014/main" val="1103224109"/>
                  </a:ext>
                </a:extLst>
              </a:tr>
              <a:tr h="333180">
                <a:tc>
                  <a:txBody>
                    <a:bodyPr/>
                    <a:lstStyle/>
                    <a:p>
                      <a:pPr algn="ctr" fontAlgn="b"/>
                      <a:r>
                        <a:rPr lang="en-US" sz="1400" b="0" i="0" u="none" strike="noStrike" dirty="0">
                          <a:solidFill>
                            <a:srgbClr val="000000"/>
                          </a:solidFill>
                          <a:effectLst/>
                          <a:latin typeface="+mn-lt"/>
                        </a:rPr>
                        <a:t>2</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East Baton Rouge</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East Baton Rouge Libraries</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Baton Rouge</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Tues-Thurs 9am-8pm or 9pm at some branches and Fri &amp; Sat 9am-6pm</a:t>
                      </a:r>
                      <a:br>
                        <a:rPr lang="en-US" sz="1400" b="0" i="0" u="none" strike="noStrike" dirty="0">
                          <a:solidFill>
                            <a:srgbClr val="000000"/>
                          </a:solidFill>
                          <a:effectLst/>
                          <a:latin typeface="+mn-lt"/>
                        </a:rPr>
                      </a:br>
                      <a:endParaRPr lang="en-US" sz="1400" b="0" i="0" u="none" strike="noStrike" dirty="0">
                        <a:solidFill>
                          <a:srgbClr val="000000"/>
                        </a:solidFill>
                        <a:effectLst/>
                        <a:latin typeface="+mn-lt"/>
                      </a:endParaRP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04526810"/>
                  </a:ext>
                </a:extLst>
              </a:tr>
            </a:tbl>
          </a:graphicData>
        </a:graphic>
      </p:graphicFrame>
    </p:spTree>
    <p:extLst>
      <p:ext uri="{BB962C8B-B14F-4D97-AF65-F5344CB8AC3E}">
        <p14:creationId xmlns:p14="http://schemas.microsoft.com/office/powerpoint/2010/main" val="3810211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Warming Centers – Region 3</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93857199"/>
              </p:ext>
            </p:extLst>
          </p:nvPr>
        </p:nvGraphicFramePr>
        <p:xfrm>
          <a:off x="838200" y="1551755"/>
          <a:ext cx="10920985" cy="4085834"/>
        </p:xfrm>
        <a:graphic>
          <a:graphicData uri="http://schemas.openxmlformats.org/drawingml/2006/table">
            <a:tbl>
              <a:tblPr/>
              <a:tblGrid>
                <a:gridCol w="1250802">
                  <a:extLst>
                    <a:ext uri="{9D8B030D-6E8A-4147-A177-3AD203B41FA5}">
                      <a16:colId xmlns:a16="http://schemas.microsoft.com/office/drawing/2014/main" val="3273546278"/>
                    </a:ext>
                  </a:extLst>
                </a:gridCol>
                <a:gridCol w="1001670">
                  <a:extLst>
                    <a:ext uri="{9D8B030D-6E8A-4147-A177-3AD203B41FA5}">
                      <a16:colId xmlns:a16="http://schemas.microsoft.com/office/drawing/2014/main" val="660012405"/>
                    </a:ext>
                  </a:extLst>
                </a:gridCol>
                <a:gridCol w="3044952">
                  <a:extLst>
                    <a:ext uri="{9D8B030D-6E8A-4147-A177-3AD203B41FA5}">
                      <a16:colId xmlns:a16="http://schemas.microsoft.com/office/drawing/2014/main" val="3029108630"/>
                    </a:ext>
                  </a:extLst>
                </a:gridCol>
                <a:gridCol w="1527048">
                  <a:extLst>
                    <a:ext uri="{9D8B030D-6E8A-4147-A177-3AD203B41FA5}">
                      <a16:colId xmlns:a16="http://schemas.microsoft.com/office/drawing/2014/main" val="422408698"/>
                    </a:ext>
                  </a:extLst>
                </a:gridCol>
                <a:gridCol w="4096513">
                  <a:extLst>
                    <a:ext uri="{9D8B030D-6E8A-4147-A177-3AD203B41FA5}">
                      <a16:colId xmlns:a16="http://schemas.microsoft.com/office/drawing/2014/main" val="1699510603"/>
                    </a:ext>
                  </a:extLst>
                </a:gridCol>
              </a:tblGrid>
              <a:tr h="222946">
                <a:tc gridSpan="5">
                  <a:txBody>
                    <a:bodyPr/>
                    <a:lstStyle/>
                    <a:p>
                      <a:pPr algn="ctr" fontAlgn="ctr"/>
                      <a:r>
                        <a:rPr lang="en-US" sz="2000" b="0" i="0" u="none" strike="noStrike" dirty="0">
                          <a:solidFill>
                            <a:srgbClr val="000000"/>
                          </a:solidFill>
                          <a:effectLst/>
                          <a:latin typeface="+mn-lt"/>
                        </a:rPr>
                        <a:t>Incident: Winter Weather 1/14-17/2024</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1172823"/>
                  </a:ext>
                </a:extLst>
              </a:tr>
              <a:tr h="222946">
                <a:tc>
                  <a:txBody>
                    <a:bodyPr/>
                    <a:lstStyle/>
                    <a:p>
                      <a:pPr algn="ctr" fontAlgn="ctr"/>
                      <a:r>
                        <a:rPr lang="en-US" sz="1400" b="0" i="0" u="none" strike="noStrike" dirty="0">
                          <a:solidFill>
                            <a:srgbClr val="FFFFFF"/>
                          </a:solidFill>
                          <a:effectLst/>
                          <a:latin typeface="+mn-lt"/>
                        </a:rPr>
                        <a:t>REGION</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PARISH</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ADDRESS </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CITY</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FF"/>
                          </a:solidFill>
                          <a:effectLst/>
                          <a:latin typeface="+mn-lt"/>
                        </a:rPr>
                        <a:t>HOURS OF OPERATIONS</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extLst>
                  <a:ext uri="{0D108BD9-81ED-4DB2-BD59-A6C34878D82A}">
                    <a16:rowId xmlns:a16="http://schemas.microsoft.com/office/drawing/2014/main" val="1103224109"/>
                  </a:ext>
                </a:extLst>
              </a:tr>
              <a:tr h="333180">
                <a:tc>
                  <a:txBody>
                    <a:bodyPr/>
                    <a:lstStyle/>
                    <a:p>
                      <a:pPr algn="ctr" fontAlgn="b"/>
                      <a:r>
                        <a:rPr lang="en-US" sz="1400" b="0" i="0" u="none" strike="noStrike" dirty="0">
                          <a:solidFill>
                            <a:srgbClr val="000000"/>
                          </a:solidFill>
                          <a:effectLst/>
                          <a:latin typeface="+mn-lt"/>
                        </a:rPr>
                        <a:t>3</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St. James</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Welcome Center 7140 Park St.</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St. James</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Opening Monday at 1800 and closing on Wednesday (time to be determined)</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455502052"/>
                  </a:ext>
                </a:extLst>
              </a:tr>
              <a:tr h="333180">
                <a:tc>
                  <a:txBody>
                    <a:bodyPr/>
                    <a:lstStyle/>
                    <a:p>
                      <a:pPr algn="ctr" fontAlgn="b"/>
                      <a:r>
                        <a:rPr lang="en-US" sz="1400" b="0" i="0" u="none" strike="noStrike" dirty="0">
                          <a:solidFill>
                            <a:srgbClr val="000000"/>
                          </a:solidFill>
                          <a:effectLst/>
                          <a:latin typeface="+mn-lt"/>
                        </a:rPr>
                        <a:t>3</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St. John</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Fire Station #71 418 Historic Street West St.</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Garyville</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Opening Monday at 1800 and closing on Wednesday (time to be determined)</a:t>
                      </a:r>
                      <a:br>
                        <a:rPr lang="en-US" sz="1400" b="0" i="0" u="none" strike="noStrike">
                          <a:solidFill>
                            <a:srgbClr val="000000"/>
                          </a:solidFill>
                          <a:effectLst/>
                          <a:latin typeface="+mn-lt"/>
                        </a:rPr>
                      </a:br>
                      <a:endParaRPr lang="en-US" sz="1400" b="0" i="0" u="none" strike="noStrike">
                        <a:solidFill>
                          <a:srgbClr val="000000"/>
                        </a:solidFill>
                        <a:effectLst/>
                        <a:latin typeface="+mn-lt"/>
                      </a:endParaRP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12283804"/>
                  </a:ext>
                </a:extLst>
              </a:tr>
              <a:tr h="333180">
                <a:tc>
                  <a:txBody>
                    <a:bodyPr/>
                    <a:lstStyle/>
                    <a:p>
                      <a:pPr algn="ctr" fontAlgn="b"/>
                      <a:r>
                        <a:rPr lang="en-US" sz="1400" b="0" i="0" u="none" strike="noStrike" dirty="0">
                          <a:solidFill>
                            <a:srgbClr val="000000"/>
                          </a:solidFill>
                          <a:effectLst/>
                          <a:latin typeface="+mn-lt"/>
                        </a:rPr>
                        <a:t>3</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St. John</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St. John Parish West Bank Public Safety 5733 Highway 18</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Wallace</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Opening Monday at 1800 and closing on Wednesday (time to be determined)</a:t>
                      </a:r>
                      <a:br>
                        <a:rPr lang="en-US" sz="1400" b="0" i="0" u="none" strike="noStrike">
                          <a:solidFill>
                            <a:srgbClr val="000000"/>
                          </a:solidFill>
                          <a:effectLst/>
                          <a:latin typeface="+mn-lt"/>
                        </a:rPr>
                      </a:br>
                      <a:endParaRPr lang="en-US" sz="1400" b="0" i="0" u="none" strike="noStrike">
                        <a:solidFill>
                          <a:srgbClr val="000000"/>
                        </a:solidFill>
                        <a:effectLst/>
                        <a:latin typeface="+mn-lt"/>
                      </a:endParaRP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911865953"/>
                  </a:ext>
                </a:extLst>
              </a:tr>
              <a:tr h="333180">
                <a:tc>
                  <a:txBody>
                    <a:bodyPr/>
                    <a:lstStyle/>
                    <a:p>
                      <a:pPr algn="ctr" fontAlgn="b"/>
                      <a:r>
                        <a:rPr lang="en-US" sz="1400" b="0" i="0" u="none" strike="noStrike" dirty="0">
                          <a:solidFill>
                            <a:srgbClr val="000000"/>
                          </a:solidFill>
                          <a:effectLst/>
                          <a:latin typeface="+mn-lt"/>
                        </a:rPr>
                        <a:t>3</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Terrebonne</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pt-BR" sz="1400" b="0" i="0" u="none" strike="noStrike">
                          <a:solidFill>
                            <a:srgbClr val="000000"/>
                          </a:solidFill>
                          <a:effectLst/>
                          <a:latin typeface="+mn-lt"/>
                        </a:rPr>
                        <a:t>Houma Municipal Auditorium 880 Verret St</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Houma</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Opening Monday at 1400 and closing Wednesday (time to be determined)</a:t>
                      </a:r>
                      <a:br>
                        <a:rPr lang="en-US" sz="1400" b="0" i="0" u="none" strike="noStrike" dirty="0">
                          <a:solidFill>
                            <a:srgbClr val="000000"/>
                          </a:solidFill>
                          <a:effectLst/>
                          <a:latin typeface="+mn-lt"/>
                        </a:rPr>
                      </a:br>
                      <a:endParaRPr lang="en-US" sz="1400" b="0" i="0" u="none" strike="noStrike" dirty="0">
                        <a:solidFill>
                          <a:srgbClr val="000000"/>
                        </a:solidFill>
                        <a:effectLst/>
                        <a:latin typeface="+mn-lt"/>
                      </a:endParaRP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833119917"/>
                  </a:ext>
                </a:extLst>
              </a:tr>
              <a:tr h="333180">
                <a:tc>
                  <a:txBody>
                    <a:bodyPr/>
                    <a:lstStyle/>
                    <a:p>
                      <a:pPr algn="ctr" fontAlgn="b"/>
                      <a:r>
                        <a:rPr lang="en-US" sz="1400" b="0" i="0" u="none" strike="noStrike" dirty="0">
                          <a:solidFill>
                            <a:srgbClr val="000000"/>
                          </a:solidFill>
                          <a:effectLst/>
                          <a:latin typeface="+mn-lt"/>
                        </a:rPr>
                        <a:t>3</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St. Mary</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TBD</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TBD</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TBD</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620022514"/>
                  </a:ext>
                </a:extLst>
              </a:tr>
              <a:tr h="333180">
                <a:tc>
                  <a:txBody>
                    <a:bodyPr/>
                    <a:lstStyle/>
                    <a:p>
                      <a:pPr algn="ctr" fontAlgn="b"/>
                      <a:r>
                        <a:rPr lang="en-US" sz="1400" b="0" i="0" u="none" strike="noStrike" dirty="0">
                          <a:solidFill>
                            <a:srgbClr val="000000"/>
                          </a:solidFill>
                          <a:effectLst/>
                          <a:latin typeface="+mn-lt"/>
                        </a:rPr>
                        <a:t>3</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St. Charles</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The Edward Dufresne Community Center (274 Judge Edward Dufresne Parkway</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Luling</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smtClean="0">
                          <a:solidFill>
                            <a:srgbClr val="000000"/>
                          </a:solidFill>
                          <a:effectLst/>
                          <a:latin typeface="+mn-lt"/>
                        </a:rPr>
                        <a:t>Will be tentatively used as a shelter beginning Tuesday. No official decision has been made at this time.</a:t>
                      </a:r>
                      <a:r>
                        <a:rPr lang="en-US" sz="1400" b="0" i="0" u="none" strike="noStrike" dirty="0">
                          <a:solidFill>
                            <a:srgbClr val="000000"/>
                          </a:solidFill>
                          <a:effectLst/>
                          <a:latin typeface="+mn-lt"/>
                        </a:rPr>
                        <a:t/>
                      </a:r>
                      <a:br>
                        <a:rPr lang="en-US" sz="1400" b="0" i="0" u="none" strike="noStrike" dirty="0">
                          <a:solidFill>
                            <a:srgbClr val="000000"/>
                          </a:solidFill>
                          <a:effectLst/>
                          <a:latin typeface="+mn-lt"/>
                        </a:rPr>
                      </a:br>
                      <a:endParaRPr lang="en-US" sz="1400" b="0" i="0" u="none" strike="noStrike" dirty="0">
                        <a:solidFill>
                          <a:srgbClr val="000000"/>
                        </a:solidFill>
                        <a:effectLst/>
                        <a:latin typeface="+mn-lt"/>
                      </a:endParaRP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825800995"/>
                  </a:ext>
                </a:extLst>
              </a:tr>
            </a:tbl>
          </a:graphicData>
        </a:graphic>
      </p:graphicFrame>
    </p:spTree>
    <p:extLst>
      <p:ext uri="{BB962C8B-B14F-4D97-AF65-F5344CB8AC3E}">
        <p14:creationId xmlns:p14="http://schemas.microsoft.com/office/powerpoint/2010/main" val="4251786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Warming Centers – Region 3 </a:t>
            </a:r>
            <a:r>
              <a:rPr lang="en-US" b="0" dirty="0" smtClean="0"/>
              <a:t>(cont.)</a:t>
            </a:r>
            <a:endParaRPr lang="en-US" b="0" dirty="0"/>
          </a:p>
        </p:txBody>
      </p:sp>
      <p:graphicFrame>
        <p:nvGraphicFramePr>
          <p:cNvPr id="6" name="Table 5"/>
          <p:cNvGraphicFramePr>
            <a:graphicFrameLocks noGrp="1"/>
          </p:cNvGraphicFramePr>
          <p:nvPr>
            <p:extLst>
              <p:ext uri="{D42A27DB-BD31-4B8C-83A1-F6EECF244321}">
                <p14:modId xmlns:p14="http://schemas.microsoft.com/office/powerpoint/2010/main" val="727393771"/>
              </p:ext>
            </p:extLst>
          </p:nvPr>
        </p:nvGraphicFramePr>
        <p:xfrm>
          <a:off x="838200" y="1551755"/>
          <a:ext cx="10920985" cy="2248145"/>
        </p:xfrm>
        <a:graphic>
          <a:graphicData uri="http://schemas.openxmlformats.org/drawingml/2006/table">
            <a:tbl>
              <a:tblPr/>
              <a:tblGrid>
                <a:gridCol w="1250802">
                  <a:extLst>
                    <a:ext uri="{9D8B030D-6E8A-4147-A177-3AD203B41FA5}">
                      <a16:colId xmlns:a16="http://schemas.microsoft.com/office/drawing/2014/main" val="3273546278"/>
                    </a:ext>
                  </a:extLst>
                </a:gridCol>
                <a:gridCol w="1001670">
                  <a:extLst>
                    <a:ext uri="{9D8B030D-6E8A-4147-A177-3AD203B41FA5}">
                      <a16:colId xmlns:a16="http://schemas.microsoft.com/office/drawing/2014/main" val="660012405"/>
                    </a:ext>
                  </a:extLst>
                </a:gridCol>
                <a:gridCol w="3044952">
                  <a:extLst>
                    <a:ext uri="{9D8B030D-6E8A-4147-A177-3AD203B41FA5}">
                      <a16:colId xmlns:a16="http://schemas.microsoft.com/office/drawing/2014/main" val="3029108630"/>
                    </a:ext>
                  </a:extLst>
                </a:gridCol>
                <a:gridCol w="1527048">
                  <a:extLst>
                    <a:ext uri="{9D8B030D-6E8A-4147-A177-3AD203B41FA5}">
                      <a16:colId xmlns:a16="http://schemas.microsoft.com/office/drawing/2014/main" val="422408698"/>
                    </a:ext>
                  </a:extLst>
                </a:gridCol>
                <a:gridCol w="4096513">
                  <a:extLst>
                    <a:ext uri="{9D8B030D-6E8A-4147-A177-3AD203B41FA5}">
                      <a16:colId xmlns:a16="http://schemas.microsoft.com/office/drawing/2014/main" val="1699510603"/>
                    </a:ext>
                  </a:extLst>
                </a:gridCol>
              </a:tblGrid>
              <a:tr h="222946">
                <a:tc gridSpan="5">
                  <a:txBody>
                    <a:bodyPr/>
                    <a:lstStyle/>
                    <a:p>
                      <a:pPr algn="ctr" fontAlgn="ctr"/>
                      <a:r>
                        <a:rPr lang="en-US" sz="2000" b="0" i="0" u="none" strike="noStrike" dirty="0">
                          <a:solidFill>
                            <a:srgbClr val="000000"/>
                          </a:solidFill>
                          <a:effectLst/>
                          <a:latin typeface="+mn-lt"/>
                        </a:rPr>
                        <a:t>Incident: Winter Weather 1/14-17/2024</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1172823"/>
                  </a:ext>
                </a:extLst>
              </a:tr>
              <a:tr h="222946">
                <a:tc>
                  <a:txBody>
                    <a:bodyPr/>
                    <a:lstStyle/>
                    <a:p>
                      <a:pPr algn="ctr" fontAlgn="ctr"/>
                      <a:r>
                        <a:rPr lang="en-US" sz="1400" b="0" i="0" u="none" strike="noStrike" dirty="0">
                          <a:solidFill>
                            <a:srgbClr val="FFFFFF"/>
                          </a:solidFill>
                          <a:effectLst/>
                          <a:latin typeface="+mn-lt"/>
                        </a:rPr>
                        <a:t>REGION</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PARISH</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ADDRESS </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CITY</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FF"/>
                          </a:solidFill>
                          <a:effectLst/>
                          <a:latin typeface="+mn-lt"/>
                        </a:rPr>
                        <a:t>HOURS OF OPERATIONS</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extLst>
                  <a:ext uri="{0D108BD9-81ED-4DB2-BD59-A6C34878D82A}">
                    <a16:rowId xmlns:a16="http://schemas.microsoft.com/office/drawing/2014/main" val="1103224109"/>
                  </a:ext>
                </a:extLst>
              </a:tr>
              <a:tr h="333180">
                <a:tc>
                  <a:txBody>
                    <a:bodyPr/>
                    <a:lstStyle/>
                    <a:p>
                      <a:pPr algn="ctr" fontAlgn="b"/>
                      <a:r>
                        <a:rPr lang="en-US" sz="1400" b="0" i="0" u="none" strike="noStrike" dirty="0">
                          <a:solidFill>
                            <a:srgbClr val="000000"/>
                          </a:solidFill>
                          <a:effectLst/>
                          <a:latin typeface="+mn-lt"/>
                        </a:rPr>
                        <a:t>3</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St. James</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Senior Centers in Lutcher 2631 Louisiana Ave</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Lutcher</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Opening Monday at 1800 and closing on Wednesday (time to be determined)</a:t>
                      </a:r>
                      <a:br>
                        <a:rPr lang="en-US" sz="1400" b="0" i="0" u="none" strike="noStrike">
                          <a:solidFill>
                            <a:srgbClr val="000000"/>
                          </a:solidFill>
                          <a:effectLst/>
                          <a:latin typeface="+mn-lt"/>
                        </a:rPr>
                      </a:br>
                      <a:endParaRPr lang="en-US" sz="1400" b="0" i="0" u="none" strike="noStrike">
                        <a:solidFill>
                          <a:srgbClr val="000000"/>
                        </a:solidFill>
                        <a:effectLst/>
                        <a:latin typeface="+mn-lt"/>
                      </a:endParaRP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689923727"/>
                  </a:ext>
                </a:extLst>
              </a:tr>
              <a:tr h="333180">
                <a:tc>
                  <a:txBody>
                    <a:bodyPr/>
                    <a:lstStyle/>
                    <a:p>
                      <a:pPr algn="ctr" fontAlgn="b"/>
                      <a:r>
                        <a:rPr lang="en-US" sz="1400" b="0" i="0" u="none" strike="noStrike" dirty="0">
                          <a:solidFill>
                            <a:srgbClr val="000000"/>
                          </a:solidFill>
                          <a:effectLst/>
                          <a:latin typeface="+mn-lt"/>
                        </a:rPr>
                        <a:t>3</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St. James</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Convent 5775 LA-44</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Convent</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Opening Monday at 1800 and closing on Wednesday (time to be determined)</a:t>
                      </a:r>
                      <a:br>
                        <a:rPr lang="en-US" sz="1400" b="0" i="0" u="none" strike="noStrike" dirty="0">
                          <a:solidFill>
                            <a:srgbClr val="000000"/>
                          </a:solidFill>
                          <a:effectLst/>
                          <a:latin typeface="+mn-lt"/>
                        </a:rPr>
                      </a:br>
                      <a:endParaRPr lang="en-US" sz="1400" b="0" i="0" u="none" strike="noStrike" dirty="0">
                        <a:solidFill>
                          <a:srgbClr val="000000"/>
                        </a:solidFill>
                        <a:effectLst/>
                        <a:latin typeface="+mn-lt"/>
                      </a:endParaRP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099027017"/>
                  </a:ext>
                </a:extLst>
              </a:tr>
              <a:tr h="333180">
                <a:tc>
                  <a:txBody>
                    <a:bodyPr/>
                    <a:lstStyle/>
                    <a:p>
                      <a:pPr algn="ctr" fontAlgn="b"/>
                      <a:r>
                        <a:rPr lang="en-US" sz="1400" b="0" i="0" u="none" strike="noStrike" dirty="0">
                          <a:solidFill>
                            <a:srgbClr val="000000"/>
                          </a:solidFill>
                          <a:effectLst/>
                          <a:latin typeface="+mn-lt"/>
                        </a:rPr>
                        <a:t>3</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Lafourche</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LSU AG Center (115 Texas Street)</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Raceland</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Open Monday at 1700 and remain open through the duration of the winter weather</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682652927"/>
                  </a:ext>
                </a:extLst>
              </a:tr>
            </a:tbl>
          </a:graphicData>
        </a:graphic>
      </p:graphicFrame>
    </p:spTree>
    <p:extLst>
      <p:ext uri="{BB962C8B-B14F-4D97-AF65-F5344CB8AC3E}">
        <p14:creationId xmlns:p14="http://schemas.microsoft.com/office/powerpoint/2010/main" val="384991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Warming Centers – Region 4</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73576150"/>
              </p:ext>
            </p:extLst>
          </p:nvPr>
        </p:nvGraphicFramePr>
        <p:xfrm>
          <a:off x="838200" y="1551755"/>
          <a:ext cx="10920985" cy="2454179"/>
        </p:xfrm>
        <a:graphic>
          <a:graphicData uri="http://schemas.openxmlformats.org/drawingml/2006/table">
            <a:tbl>
              <a:tblPr/>
              <a:tblGrid>
                <a:gridCol w="1250802">
                  <a:extLst>
                    <a:ext uri="{9D8B030D-6E8A-4147-A177-3AD203B41FA5}">
                      <a16:colId xmlns:a16="http://schemas.microsoft.com/office/drawing/2014/main" val="3273546278"/>
                    </a:ext>
                  </a:extLst>
                </a:gridCol>
                <a:gridCol w="1001670">
                  <a:extLst>
                    <a:ext uri="{9D8B030D-6E8A-4147-A177-3AD203B41FA5}">
                      <a16:colId xmlns:a16="http://schemas.microsoft.com/office/drawing/2014/main" val="660012405"/>
                    </a:ext>
                  </a:extLst>
                </a:gridCol>
                <a:gridCol w="3044952">
                  <a:extLst>
                    <a:ext uri="{9D8B030D-6E8A-4147-A177-3AD203B41FA5}">
                      <a16:colId xmlns:a16="http://schemas.microsoft.com/office/drawing/2014/main" val="3029108630"/>
                    </a:ext>
                  </a:extLst>
                </a:gridCol>
                <a:gridCol w="1527048">
                  <a:extLst>
                    <a:ext uri="{9D8B030D-6E8A-4147-A177-3AD203B41FA5}">
                      <a16:colId xmlns:a16="http://schemas.microsoft.com/office/drawing/2014/main" val="422408698"/>
                    </a:ext>
                  </a:extLst>
                </a:gridCol>
                <a:gridCol w="4096513">
                  <a:extLst>
                    <a:ext uri="{9D8B030D-6E8A-4147-A177-3AD203B41FA5}">
                      <a16:colId xmlns:a16="http://schemas.microsoft.com/office/drawing/2014/main" val="1699510603"/>
                    </a:ext>
                  </a:extLst>
                </a:gridCol>
              </a:tblGrid>
              <a:tr h="222946">
                <a:tc gridSpan="5">
                  <a:txBody>
                    <a:bodyPr/>
                    <a:lstStyle/>
                    <a:p>
                      <a:pPr algn="ctr" fontAlgn="ctr"/>
                      <a:r>
                        <a:rPr lang="en-US" sz="2000" b="0" i="0" u="none" strike="noStrike" dirty="0">
                          <a:solidFill>
                            <a:srgbClr val="000000"/>
                          </a:solidFill>
                          <a:effectLst/>
                          <a:latin typeface="+mn-lt"/>
                        </a:rPr>
                        <a:t>Incident: Winter Weather 1/14-17/2024</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1172823"/>
                  </a:ext>
                </a:extLst>
              </a:tr>
              <a:tr h="222946">
                <a:tc>
                  <a:txBody>
                    <a:bodyPr/>
                    <a:lstStyle/>
                    <a:p>
                      <a:pPr algn="ctr" fontAlgn="ctr"/>
                      <a:r>
                        <a:rPr lang="en-US" sz="1400" b="0" i="0" u="none" strike="noStrike" dirty="0">
                          <a:solidFill>
                            <a:srgbClr val="FFFFFF"/>
                          </a:solidFill>
                          <a:effectLst/>
                          <a:latin typeface="+mn-lt"/>
                        </a:rPr>
                        <a:t>REGION</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PARISH</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ADDRESS </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CITY</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FF"/>
                          </a:solidFill>
                          <a:effectLst/>
                          <a:latin typeface="+mn-lt"/>
                        </a:rPr>
                        <a:t>HOURS OF OPERATIONS</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extLst>
                  <a:ext uri="{0D108BD9-81ED-4DB2-BD59-A6C34878D82A}">
                    <a16:rowId xmlns:a16="http://schemas.microsoft.com/office/drawing/2014/main" val="1103224109"/>
                  </a:ext>
                </a:extLst>
              </a:tr>
              <a:tr h="333180">
                <a:tc>
                  <a:txBody>
                    <a:bodyPr/>
                    <a:lstStyle/>
                    <a:p>
                      <a:pPr algn="ctr" fontAlgn="b"/>
                      <a:r>
                        <a:rPr lang="en-US" sz="1400" b="0" i="0" u="none" strike="noStrike" dirty="0">
                          <a:solidFill>
                            <a:srgbClr val="000000"/>
                          </a:solidFill>
                          <a:effectLst/>
                          <a:latin typeface="+mn-lt"/>
                        </a:rPr>
                        <a:t>4</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Lafayette</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Lafayette Consolidated Government (705 W University Ave.)</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Lafayette</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212121"/>
                          </a:solidFill>
                          <a:effectLst/>
                          <a:latin typeface="+mn-lt"/>
                        </a:rPr>
                        <a:t>Opening Monday, January 15th at noon and will remain open until Wednesday when temperatures rise above the freezing mark</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728608245"/>
                  </a:ext>
                </a:extLst>
              </a:tr>
              <a:tr h="333180">
                <a:tc>
                  <a:txBody>
                    <a:bodyPr/>
                    <a:lstStyle/>
                    <a:p>
                      <a:pPr algn="ctr" fontAlgn="b"/>
                      <a:r>
                        <a:rPr lang="en-US" sz="1400" b="0" i="0" u="none" strike="noStrike" dirty="0">
                          <a:solidFill>
                            <a:srgbClr val="000000"/>
                          </a:solidFill>
                          <a:effectLst/>
                          <a:latin typeface="+mn-lt"/>
                        </a:rPr>
                        <a:t>4</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St. Landry</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Eunice at Word Ministries Building (1960 West Laurel Ave)</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Eunice</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Opening Monday, 15 January at 3 p.m. It will remain open until Wednesday 17 January, 5 p.m.</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68888247"/>
                  </a:ext>
                </a:extLst>
              </a:tr>
              <a:tr h="333180">
                <a:tc>
                  <a:txBody>
                    <a:bodyPr/>
                    <a:lstStyle/>
                    <a:p>
                      <a:pPr algn="ctr" fontAlgn="b"/>
                      <a:r>
                        <a:rPr lang="en-US" sz="1400" b="0" i="0" u="none" strike="noStrike" dirty="0">
                          <a:solidFill>
                            <a:srgbClr val="000000"/>
                          </a:solidFill>
                          <a:effectLst/>
                          <a:latin typeface="+mn-lt"/>
                        </a:rPr>
                        <a:t>4</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St. Landry</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err="1">
                          <a:solidFill>
                            <a:srgbClr val="000000"/>
                          </a:solidFill>
                          <a:effectLst/>
                          <a:latin typeface="+mn-lt"/>
                        </a:rPr>
                        <a:t>Yambilee</a:t>
                      </a:r>
                      <a:r>
                        <a:rPr lang="en-US" sz="1400" b="0" i="0" u="none" strike="noStrike" dirty="0">
                          <a:solidFill>
                            <a:srgbClr val="000000"/>
                          </a:solidFill>
                          <a:effectLst/>
                          <a:latin typeface="+mn-lt"/>
                        </a:rPr>
                        <a:t> Building (1939 West Landry)</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Opelousas</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212121"/>
                          </a:solidFill>
                          <a:effectLst/>
                          <a:latin typeface="+mn-lt"/>
                        </a:rPr>
                        <a:t>Opening Monday, 15 January at 3 p.m. It will remain open until Wednesday 17 January, afternoon.</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933691893"/>
                  </a:ext>
                </a:extLst>
              </a:tr>
              <a:tr h="333180">
                <a:tc>
                  <a:txBody>
                    <a:bodyPr/>
                    <a:lstStyle/>
                    <a:p>
                      <a:pPr algn="ctr" fontAlgn="b"/>
                      <a:r>
                        <a:rPr lang="en-US" sz="1400" b="0" i="0" u="none" strike="noStrike" dirty="0">
                          <a:solidFill>
                            <a:srgbClr val="000000"/>
                          </a:solidFill>
                          <a:effectLst/>
                          <a:latin typeface="+mn-lt"/>
                        </a:rPr>
                        <a:t>4</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Vermillion</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A A Comeaux Parks &amp; Recreation (301 A A Comeaux Memorial Dr.)</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Abbeville</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Opening Monday, Jan 15, 2024 at 4 pm and close on Wednesday, Jan 17, at 2pm.</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40936491"/>
                  </a:ext>
                </a:extLst>
              </a:tr>
            </a:tbl>
          </a:graphicData>
        </a:graphic>
      </p:graphicFrame>
    </p:spTree>
    <p:extLst>
      <p:ext uri="{BB962C8B-B14F-4D97-AF65-F5344CB8AC3E}">
        <p14:creationId xmlns:p14="http://schemas.microsoft.com/office/powerpoint/2010/main" val="1742798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Warming Centers – Region 5</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41516621"/>
              </p:ext>
            </p:extLst>
          </p:nvPr>
        </p:nvGraphicFramePr>
        <p:xfrm>
          <a:off x="838200" y="1551755"/>
          <a:ext cx="10920985" cy="1094168"/>
        </p:xfrm>
        <a:graphic>
          <a:graphicData uri="http://schemas.openxmlformats.org/drawingml/2006/table">
            <a:tbl>
              <a:tblPr/>
              <a:tblGrid>
                <a:gridCol w="1250802">
                  <a:extLst>
                    <a:ext uri="{9D8B030D-6E8A-4147-A177-3AD203B41FA5}">
                      <a16:colId xmlns:a16="http://schemas.microsoft.com/office/drawing/2014/main" val="3273546278"/>
                    </a:ext>
                  </a:extLst>
                </a:gridCol>
                <a:gridCol w="1001670">
                  <a:extLst>
                    <a:ext uri="{9D8B030D-6E8A-4147-A177-3AD203B41FA5}">
                      <a16:colId xmlns:a16="http://schemas.microsoft.com/office/drawing/2014/main" val="660012405"/>
                    </a:ext>
                  </a:extLst>
                </a:gridCol>
                <a:gridCol w="3044952">
                  <a:extLst>
                    <a:ext uri="{9D8B030D-6E8A-4147-A177-3AD203B41FA5}">
                      <a16:colId xmlns:a16="http://schemas.microsoft.com/office/drawing/2014/main" val="3029108630"/>
                    </a:ext>
                  </a:extLst>
                </a:gridCol>
                <a:gridCol w="1527048">
                  <a:extLst>
                    <a:ext uri="{9D8B030D-6E8A-4147-A177-3AD203B41FA5}">
                      <a16:colId xmlns:a16="http://schemas.microsoft.com/office/drawing/2014/main" val="422408698"/>
                    </a:ext>
                  </a:extLst>
                </a:gridCol>
                <a:gridCol w="4096513">
                  <a:extLst>
                    <a:ext uri="{9D8B030D-6E8A-4147-A177-3AD203B41FA5}">
                      <a16:colId xmlns:a16="http://schemas.microsoft.com/office/drawing/2014/main" val="1699510603"/>
                    </a:ext>
                  </a:extLst>
                </a:gridCol>
              </a:tblGrid>
              <a:tr h="222946">
                <a:tc gridSpan="5">
                  <a:txBody>
                    <a:bodyPr/>
                    <a:lstStyle/>
                    <a:p>
                      <a:pPr algn="ctr" fontAlgn="ctr"/>
                      <a:r>
                        <a:rPr lang="en-US" sz="2000" b="0" i="0" u="none" strike="noStrike" dirty="0">
                          <a:solidFill>
                            <a:srgbClr val="000000"/>
                          </a:solidFill>
                          <a:effectLst/>
                          <a:latin typeface="+mn-lt"/>
                        </a:rPr>
                        <a:t>Incident: Winter Weather 1/14-17/2024</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1172823"/>
                  </a:ext>
                </a:extLst>
              </a:tr>
              <a:tr h="222946">
                <a:tc>
                  <a:txBody>
                    <a:bodyPr/>
                    <a:lstStyle/>
                    <a:p>
                      <a:pPr algn="ctr" fontAlgn="ctr"/>
                      <a:r>
                        <a:rPr lang="en-US" sz="1400" b="0" i="0" u="none" strike="noStrike" dirty="0">
                          <a:solidFill>
                            <a:srgbClr val="FFFFFF"/>
                          </a:solidFill>
                          <a:effectLst/>
                          <a:latin typeface="+mn-lt"/>
                        </a:rPr>
                        <a:t>REGION</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PARISH</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ADDRESS </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CITY</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FF"/>
                          </a:solidFill>
                          <a:effectLst/>
                          <a:latin typeface="+mn-lt"/>
                        </a:rPr>
                        <a:t>HOURS OF OPERATIONS</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extLst>
                  <a:ext uri="{0D108BD9-81ED-4DB2-BD59-A6C34878D82A}">
                    <a16:rowId xmlns:a16="http://schemas.microsoft.com/office/drawing/2014/main" val="1103224109"/>
                  </a:ext>
                </a:extLst>
              </a:tr>
              <a:tr h="560229">
                <a:tc>
                  <a:txBody>
                    <a:bodyPr/>
                    <a:lstStyle/>
                    <a:p>
                      <a:pPr algn="ctr" fontAlgn="b"/>
                      <a:r>
                        <a:rPr lang="en-US" sz="1400" b="0" i="0" u="none" strike="noStrike" dirty="0">
                          <a:solidFill>
                            <a:srgbClr val="000000"/>
                          </a:solidFill>
                          <a:effectLst/>
                          <a:latin typeface="+mn-lt"/>
                        </a:rPr>
                        <a:t>5</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Calcasieu</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Sulphur Christian Community Coalition 501 East Burton St.</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Sulphur</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1800-0700</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8401738"/>
                  </a:ext>
                </a:extLst>
              </a:tr>
            </a:tbl>
          </a:graphicData>
        </a:graphic>
      </p:graphicFrame>
    </p:spTree>
    <p:extLst>
      <p:ext uri="{BB962C8B-B14F-4D97-AF65-F5344CB8AC3E}">
        <p14:creationId xmlns:p14="http://schemas.microsoft.com/office/powerpoint/2010/main" val="40657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Warming Centers – Region 6</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58324486"/>
              </p:ext>
            </p:extLst>
          </p:nvPr>
        </p:nvGraphicFramePr>
        <p:xfrm>
          <a:off x="838200" y="1551755"/>
          <a:ext cx="10920985" cy="3669309"/>
        </p:xfrm>
        <a:graphic>
          <a:graphicData uri="http://schemas.openxmlformats.org/drawingml/2006/table">
            <a:tbl>
              <a:tblPr/>
              <a:tblGrid>
                <a:gridCol w="1073727">
                  <a:extLst>
                    <a:ext uri="{9D8B030D-6E8A-4147-A177-3AD203B41FA5}">
                      <a16:colId xmlns:a16="http://schemas.microsoft.com/office/drawing/2014/main" val="3273546278"/>
                    </a:ext>
                  </a:extLst>
                </a:gridCol>
                <a:gridCol w="1178745">
                  <a:extLst>
                    <a:ext uri="{9D8B030D-6E8A-4147-A177-3AD203B41FA5}">
                      <a16:colId xmlns:a16="http://schemas.microsoft.com/office/drawing/2014/main" val="660012405"/>
                    </a:ext>
                  </a:extLst>
                </a:gridCol>
                <a:gridCol w="3044952">
                  <a:extLst>
                    <a:ext uri="{9D8B030D-6E8A-4147-A177-3AD203B41FA5}">
                      <a16:colId xmlns:a16="http://schemas.microsoft.com/office/drawing/2014/main" val="3029108630"/>
                    </a:ext>
                  </a:extLst>
                </a:gridCol>
                <a:gridCol w="1527048">
                  <a:extLst>
                    <a:ext uri="{9D8B030D-6E8A-4147-A177-3AD203B41FA5}">
                      <a16:colId xmlns:a16="http://schemas.microsoft.com/office/drawing/2014/main" val="422408698"/>
                    </a:ext>
                  </a:extLst>
                </a:gridCol>
                <a:gridCol w="4096513">
                  <a:extLst>
                    <a:ext uri="{9D8B030D-6E8A-4147-A177-3AD203B41FA5}">
                      <a16:colId xmlns:a16="http://schemas.microsoft.com/office/drawing/2014/main" val="1699510603"/>
                    </a:ext>
                  </a:extLst>
                </a:gridCol>
              </a:tblGrid>
              <a:tr h="222946">
                <a:tc gridSpan="5">
                  <a:txBody>
                    <a:bodyPr/>
                    <a:lstStyle/>
                    <a:p>
                      <a:pPr algn="ctr" fontAlgn="ctr"/>
                      <a:r>
                        <a:rPr lang="en-US" sz="2000" b="0" i="0" u="none" strike="noStrike" dirty="0">
                          <a:solidFill>
                            <a:srgbClr val="000000"/>
                          </a:solidFill>
                          <a:effectLst/>
                          <a:latin typeface="+mn-lt"/>
                        </a:rPr>
                        <a:t>Incident: Winter Weather 1/14-17/2024</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1172823"/>
                  </a:ext>
                </a:extLst>
              </a:tr>
              <a:tr h="222946">
                <a:tc>
                  <a:txBody>
                    <a:bodyPr/>
                    <a:lstStyle/>
                    <a:p>
                      <a:pPr algn="ctr" fontAlgn="ctr"/>
                      <a:r>
                        <a:rPr lang="en-US" sz="1400" b="0" i="0" u="none" strike="noStrike" dirty="0">
                          <a:solidFill>
                            <a:srgbClr val="FFFFFF"/>
                          </a:solidFill>
                          <a:effectLst/>
                          <a:latin typeface="+mn-lt"/>
                        </a:rPr>
                        <a:t>REGION</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PARISH</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ADDRESS </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CITY</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FF"/>
                          </a:solidFill>
                          <a:effectLst/>
                          <a:latin typeface="+mn-lt"/>
                        </a:rPr>
                        <a:t>HOURS OF OPERATIONS</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extLst>
                  <a:ext uri="{0D108BD9-81ED-4DB2-BD59-A6C34878D82A}">
                    <a16:rowId xmlns:a16="http://schemas.microsoft.com/office/drawing/2014/main" val="1103224109"/>
                  </a:ext>
                </a:extLst>
              </a:tr>
              <a:tr h="333180">
                <a:tc>
                  <a:txBody>
                    <a:bodyPr/>
                    <a:lstStyle/>
                    <a:p>
                      <a:pPr algn="ctr" fontAlgn="b"/>
                      <a:r>
                        <a:rPr lang="en-US" sz="1400" b="0" i="0" u="none" strike="noStrike" dirty="0">
                          <a:solidFill>
                            <a:srgbClr val="000000"/>
                          </a:solidFill>
                          <a:effectLst/>
                          <a:latin typeface="+mn-lt"/>
                        </a:rPr>
                        <a:t>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Vernon</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Vernon Parish Sheriff's Office (1203 South 4th St.)</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Leesville</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TBD</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66343993"/>
                  </a:ext>
                </a:extLst>
              </a:tr>
              <a:tr h="333180">
                <a:tc>
                  <a:txBody>
                    <a:bodyPr/>
                    <a:lstStyle/>
                    <a:p>
                      <a:pPr algn="ctr" fontAlgn="b"/>
                      <a:r>
                        <a:rPr lang="en-US" sz="1400" b="0" i="0" u="none" strike="noStrike" dirty="0">
                          <a:solidFill>
                            <a:srgbClr val="000000"/>
                          </a:solidFill>
                          <a:effectLst/>
                          <a:latin typeface="+mn-lt"/>
                        </a:rPr>
                        <a:t>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Vernon</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Leesville PD (101 West Lee St.)</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Leesvile</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TBD</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936969568"/>
                  </a:ext>
                </a:extLst>
              </a:tr>
              <a:tr h="333180">
                <a:tc>
                  <a:txBody>
                    <a:bodyPr/>
                    <a:lstStyle/>
                    <a:p>
                      <a:pPr algn="ctr" fontAlgn="b"/>
                      <a:r>
                        <a:rPr lang="en-US" sz="1400" b="0" i="0" u="none" strike="noStrike" dirty="0">
                          <a:solidFill>
                            <a:srgbClr val="000000"/>
                          </a:solidFill>
                          <a:effectLst/>
                          <a:latin typeface="+mn-lt"/>
                        </a:rPr>
                        <a:t>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Vernon</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Vernon Parish Fairgrounds Agriculture Building (276 HM Stephens Blvd.)</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Leesville</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TBD</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79646341"/>
                  </a:ext>
                </a:extLst>
              </a:tr>
              <a:tr h="333180">
                <a:tc>
                  <a:txBody>
                    <a:bodyPr/>
                    <a:lstStyle/>
                    <a:p>
                      <a:pPr algn="ctr" fontAlgn="b"/>
                      <a:r>
                        <a:rPr lang="en-US" sz="1400" b="0" i="0" u="none" strike="noStrike" dirty="0">
                          <a:solidFill>
                            <a:srgbClr val="000000"/>
                          </a:solidFill>
                          <a:effectLst/>
                          <a:latin typeface="+mn-lt"/>
                        </a:rPr>
                        <a:t>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Natchitoches</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Municipal Building (560 Second St.)</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Natchitoches</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TBD</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322652167"/>
                  </a:ext>
                </a:extLst>
              </a:tr>
              <a:tr h="333180">
                <a:tc>
                  <a:txBody>
                    <a:bodyPr/>
                    <a:lstStyle/>
                    <a:p>
                      <a:pPr algn="ctr" fontAlgn="b"/>
                      <a:r>
                        <a:rPr lang="en-US" sz="1400" b="0" i="0" u="none" strike="noStrike" dirty="0">
                          <a:solidFill>
                            <a:srgbClr val="000000"/>
                          </a:solidFill>
                          <a:effectLst/>
                          <a:latin typeface="+mn-lt"/>
                        </a:rPr>
                        <a:t>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Concordia</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Concordia Parish Courthouse (4001 Carter St. #5)</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Vidalia</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TBD</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109019132"/>
                  </a:ext>
                </a:extLst>
              </a:tr>
              <a:tr h="428950">
                <a:tc>
                  <a:txBody>
                    <a:bodyPr/>
                    <a:lstStyle/>
                    <a:p>
                      <a:pPr algn="ctr" fontAlgn="b"/>
                      <a:r>
                        <a:rPr lang="en-US" sz="1400" b="0" i="0" u="none" strike="noStrike" dirty="0">
                          <a:solidFill>
                            <a:srgbClr val="000000"/>
                          </a:solidFill>
                          <a:effectLst/>
                          <a:latin typeface="+mn-lt"/>
                        </a:rPr>
                        <a:t>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Concordia</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Monterey Fire Protection (4001 Carter St Room 1)</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Vidalia</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TBD</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120182653"/>
                  </a:ext>
                </a:extLst>
              </a:tr>
              <a:tr h="333180">
                <a:tc>
                  <a:txBody>
                    <a:bodyPr/>
                    <a:lstStyle/>
                    <a:p>
                      <a:pPr algn="ctr" fontAlgn="b"/>
                      <a:r>
                        <a:rPr lang="en-US" sz="1400" b="0" i="0" u="none" strike="noStrike" dirty="0">
                          <a:solidFill>
                            <a:srgbClr val="000000"/>
                          </a:solidFill>
                          <a:effectLst/>
                          <a:latin typeface="+mn-lt"/>
                        </a:rPr>
                        <a:t>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Concordia</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Clayton City Hall (101 Shady Ln.)</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Clayton</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TBD</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468523515"/>
                  </a:ext>
                </a:extLst>
              </a:tr>
              <a:tr h="333180">
                <a:tc>
                  <a:txBody>
                    <a:bodyPr/>
                    <a:lstStyle/>
                    <a:p>
                      <a:pPr algn="ctr" fontAlgn="b"/>
                      <a:r>
                        <a:rPr lang="en-US" sz="1400" b="0" i="0" u="none" strike="noStrike" dirty="0">
                          <a:solidFill>
                            <a:srgbClr val="000000"/>
                          </a:solidFill>
                          <a:effectLst/>
                          <a:latin typeface="+mn-lt"/>
                        </a:rPr>
                        <a:t>6</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Vernon</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Oak Forest Baptist Church (7491 Kurthwood Rd.)</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Leesville</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Open Monday, Jan. 15th &amp; Tuesday, Jan. 16th</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947132929"/>
                  </a:ext>
                </a:extLst>
              </a:tr>
            </a:tbl>
          </a:graphicData>
        </a:graphic>
      </p:graphicFrame>
    </p:spTree>
    <p:extLst>
      <p:ext uri="{BB962C8B-B14F-4D97-AF65-F5344CB8AC3E}">
        <p14:creationId xmlns:p14="http://schemas.microsoft.com/office/powerpoint/2010/main" val="3981201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Warming Centers – Region 7</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60462716"/>
              </p:ext>
            </p:extLst>
          </p:nvPr>
        </p:nvGraphicFramePr>
        <p:xfrm>
          <a:off x="838200" y="1551755"/>
          <a:ext cx="10920985" cy="2465168"/>
        </p:xfrm>
        <a:graphic>
          <a:graphicData uri="http://schemas.openxmlformats.org/drawingml/2006/table">
            <a:tbl>
              <a:tblPr/>
              <a:tblGrid>
                <a:gridCol w="1250802">
                  <a:extLst>
                    <a:ext uri="{9D8B030D-6E8A-4147-A177-3AD203B41FA5}">
                      <a16:colId xmlns:a16="http://schemas.microsoft.com/office/drawing/2014/main" val="3273546278"/>
                    </a:ext>
                  </a:extLst>
                </a:gridCol>
                <a:gridCol w="1001670">
                  <a:extLst>
                    <a:ext uri="{9D8B030D-6E8A-4147-A177-3AD203B41FA5}">
                      <a16:colId xmlns:a16="http://schemas.microsoft.com/office/drawing/2014/main" val="660012405"/>
                    </a:ext>
                  </a:extLst>
                </a:gridCol>
                <a:gridCol w="3044952">
                  <a:extLst>
                    <a:ext uri="{9D8B030D-6E8A-4147-A177-3AD203B41FA5}">
                      <a16:colId xmlns:a16="http://schemas.microsoft.com/office/drawing/2014/main" val="3029108630"/>
                    </a:ext>
                  </a:extLst>
                </a:gridCol>
                <a:gridCol w="1527048">
                  <a:extLst>
                    <a:ext uri="{9D8B030D-6E8A-4147-A177-3AD203B41FA5}">
                      <a16:colId xmlns:a16="http://schemas.microsoft.com/office/drawing/2014/main" val="422408698"/>
                    </a:ext>
                  </a:extLst>
                </a:gridCol>
                <a:gridCol w="4096513">
                  <a:extLst>
                    <a:ext uri="{9D8B030D-6E8A-4147-A177-3AD203B41FA5}">
                      <a16:colId xmlns:a16="http://schemas.microsoft.com/office/drawing/2014/main" val="1699510603"/>
                    </a:ext>
                  </a:extLst>
                </a:gridCol>
              </a:tblGrid>
              <a:tr h="222946">
                <a:tc gridSpan="5">
                  <a:txBody>
                    <a:bodyPr/>
                    <a:lstStyle/>
                    <a:p>
                      <a:pPr algn="ctr" fontAlgn="ctr"/>
                      <a:r>
                        <a:rPr lang="en-US" sz="2000" b="0" i="0" u="none" strike="noStrike" dirty="0">
                          <a:solidFill>
                            <a:srgbClr val="000000"/>
                          </a:solidFill>
                          <a:effectLst/>
                          <a:latin typeface="+mn-lt"/>
                        </a:rPr>
                        <a:t>Incident: Winter Weather 1/14-17/2024</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1172823"/>
                  </a:ext>
                </a:extLst>
              </a:tr>
              <a:tr h="222946">
                <a:tc>
                  <a:txBody>
                    <a:bodyPr/>
                    <a:lstStyle/>
                    <a:p>
                      <a:pPr algn="ctr" fontAlgn="ctr"/>
                      <a:r>
                        <a:rPr lang="en-US" sz="1400" b="0" i="0" u="none" strike="noStrike" dirty="0">
                          <a:solidFill>
                            <a:srgbClr val="FFFFFF"/>
                          </a:solidFill>
                          <a:effectLst/>
                          <a:latin typeface="+mn-lt"/>
                        </a:rPr>
                        <a:t>REGION</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PARISH</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ADDRESS </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CITY</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FF"/>
                          </a:solidFill>
                          <a:effectLst/>
                          <a:latin typeface="+mn-lt"/>
                        </a:rPr>
                        <a:t>HOURS OF OPERATIONS</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extLst>
                  <a:ext uri="{0D108BD9-81ED-4DB2-BD59-A6C34878D82A}">
                    <a16:rowId xmlns:a16="http://schemas.microsoft.com/office/drawing/2014/main" val="1103224109"/>
                  </a:ext>
                </a:extLst>
              </a:tr>
              <a:tr h="333180">
                <a:tc>
                  <a:txBody>
                    <a:bodyPr/>
                    <a:lstStyle/>
                    <a:p>
                      <a:pPr algn="ctr" fontAlgn="b"/>
                      <a:r>
                        <a:rPr lang="en-US" sz="1400" b="0" i="0" u="none" strike="noStrike" dirty="0">
                          <a:solidFill>
                            <a:srgbClr val="000000"/>
                          </a:solidFill>
                          <a:effectLst/>
                          <a:latin typeface="+mn-lt"/>
                        </a:rPr>
                        <a:t>7</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Caddo</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Airport Park Community Center (6500 Kennedy Drive)</a:t>
                      </a:r>
                      <a:br>
                        <a:rPr lang="en-US" sz="1400" b="0" i="0" u="none" strike="noStrike" dirty="0">
                          <a:solidFill>
                            <a:srgbClr val="000000"/>
                          </a:solidFill>
                          <a:effectLst/>
                          <a:latin typeface="+mn-lt"/>
                        </a:rPr>
                      </a:br>
                      <a:endParaRPr lang="en-US" sz="1400" b="0" i="0" u="none" strike="noStrike" dirty="0">
                        <a:solidFill>
                          <a:srgbClr val="000000"/>
                        </a:solidFill>
                        <a:effectLst/>
                        <a:latin typeface="+mn-lt"/>
                      </a:endParaRP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Shreveport</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Monday the 15th at 8am-7pm </a:t>
                      </a:r>
                      <a:br>
                        <a:rPr lang="en-US" sz="1400" b="0" i="0" u="none" strike="noStrike" dirty="0">
                          <a:solidFill>
                            <a:srgbClr val="000000"/>
                          </a:solidFill>
                          <a:effectLst/>
                          <a:latin typeface="+mn-lt"/>
                        </a:rPr>
                      </a:br>
                      <a:endParaRPr lang="en-US" sz="1400" b="0" i="0" u="none" strike="noStrike" dirty="0">
                        <a:solidFill>
                          <a:srgbClr val="000000"/>
                        </a:solidFill>
                        <a:effectLst/>
                        <a:latin typeface="+mn-lt"/>
                      </a:endParaRP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825135846"/>
                  </a:ext>
                </a:extLst>
              </a:tr>
              <a:tr h="333180">
                <a:tc>
                  <a:txBody>
                    <a:bodyPr/>
                    <a:lstStyle/>
                    <a:p>
                      <a:pPr algn="ctr" fontAlgn="b"/>
                      <a:r>
                        <a:rPr lang="en-US" sz="1400" b="0" i="0" u="none" strike="noStrike" dirty="0">
                          <a:solidFill>
                            <a:srgbClr val="000000"/>
                          </a:solidFill>
                          <a:effectLst/>
                          <a:latin typeface="+mn-lt"/>
                        </a:rPr>
                        <a:t>7</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Caddo</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The Highland Center (520 Olive Street) </a:t>
                      </a:r>
                      <a:br>
                        <a:rPr lang="en-US" sz="1400" b="0" i="0" u="none" strike="noStrike">
                          <a:solidFill>
                            <a:srgbClr val="000000"/>
                          </a:solidFill>
                          <a:effectLst/>
                          <a:latin typeface="+mn-lt"/>
                        </a:rPr>
                      </a:br>
                      <a:endParaRPr lang="en-US" sz="1400" b="0" i="0" u="none" strike="noStrike">
                        <a:solidFill>
                          <a:srgbClr val="000000"/>
                        </a:solidFill>
                        <a:effectLst/>
                        <a:latin typeface="+mn-lt"/>
                      </a:endParaRP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Shreveport</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D0D0D"/>
                          </a:solidFill>
                          <a:effectLst/>
                          <a:latin typeface="+mn-lt"/>
                        </a:rPr>
                        <a:t>Opening today Time: TBD</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32909742"/>
                  </a:ext>
                </a:extLst>
              </a:tr>
              <a:tr h="333180">
                <a:tc>
                  <a:txBody>
                    <a:bodyPr/>
                    <a:lstStyle/>
                    <a:p>
                      <a:pPr algn="ctr" fontAlgn="b"/>
                      <a:r>
                        <a:rPr lang="en-US" sz="1400" b="0" i="0" u="none" strike="noStrike" dirty="0">
                          <a:solidFill>
                            <a:srgbClr val="000000"/>
                          </a:solidFill>
                          <a:effectLst/>
                          <a:latin typeface="+mn-lt"/>
                        </a:rPr>
                        <a:t>7</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Caddo</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Bilberry Park Community Center (1902 Alabama Ave SE)</a:t>
                      </a:r>
                      <a:br>
                        <a:rPr lang="en-US" sz="1400" b="0" i="0" u="none" strike="noStrike" dirty="0">
                          <a:solidFill>
                            <a:srgbClr val="000000"/>
                          </a:solidFill>
                          <a:effectLst/>
                          <a:latin typeface="+mn-lt"/>
                        </a:rPr>
                      </a:br>
                      <a:endParaRPr lang="en-US" sz="1400" b="0" i="0" u="none" strike="noStrike" dirty="0">
                        <a:solidFill>
                          <a:srgbClr val="000000"/>
                        </a:solidFill>
                        <a:effectLst/>
                        <a:latin typeface="+mn-lt"/>
                      </a:endParaRP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Shreveport</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D0D0D"/>
                          </a:solidFill>
                          <a:effectLst/>
                          <a:latin typeface="+mn-lt"/>
                        </a:rPr>
                        <a:t>Monday the 15th at 8am-7pm </a:t>
                      </a:r>
                      <a:br>
                        <a:rPr lang="en-US" sz="1400" b="0" i="0" u="none" strike="noStrike" dirty="0">
                          <a:solidFill>
                            <a:srgbClr val="0D0D0D"/>
                          </a:solidFill>
                          <a:effectLst/>
                          <a:latin typeface="+mn-lt"/>
                        </a:rPr>
                      </a:br>
                      <a:endParaRPr lang="en-US" sz="1400" b="0" i="0" u="none" strike="noStrike" dirty="0">
                        <a:solidFill>
                          <a:srgbClr val="0D0D0D"/>
                        </a:solidFill>
                        <a:effectLst/>
                        <a:latin typeface="+mn-lt"/>
                      </a:endParaRP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52364814"/>
                  </a:ext>
                </a:extLst>
              </a:tr>
            </a:tbl>
          </a:graphicData>
        </a:graphic>
      </p:graphicFrame>
    </p:spTree>
    <p:extLst>
      <p:ext uri="{BB962C8B-B14F-4D97-AF65-F5344CB8AC3E}">
        <p14:creationId xmlns:p14="http://schemas.microsoft.com/office/powerpoint/2010/main" val="316662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Incident Overview</a:t>
            </a:r>
            <a:endParaRPr lang="en-US" dirty="0"/>
          </a:p>
        </p:txBody>
      </p:sp>
      <p:sp>
        <p:nvSpPr>
          <p:cNvPr id="3" name="Content Placeholder 2"/>
          <p:cNvSpPr>
            <a:spLocks noGrp="1"/>
          </p:cNvSpPr>
          <p:nvPr>
            <p:ph idx="1"/>
          </p:nvPr>
        </p:nvSpPr>
        <p:spPr/>
        <p:txBody>
          <a:bodyPr/>
          <a:lstStyle/>
          <a:p>
            <a:r>
              <a:rPr lang="en-US" dirty="0" smtClean="0"/>
              <a:t>The </a:t>
            </a:r>
            <a:r>
              <a:rPr lang="en-US" dirty="0"/>
              <a:t>National Weather </a:t>
            </a:r>
            <a:r>
              <a:rPr lang="en-US" dirty="0" smtClean="0"/>
              <a:t>Service </a:t>
            </a:r>
            <a:r>
              <a:rPr lang="en-US" dirty="0"/>
              <a:t>is monitoring a cold front that may affect </a:t>
            </a:r>
            <a:r>
              <a:rPr lang="en-US" dirty="0" smtClean="0"/>
              <a:t>roadways as </a:t>
            </a:r>
            <a:r>
              <a:rPr lang="en-US" dirty="0"/>
              <a:t>it moves through Louisiana. </a:t>
            </a:r>
            <a:endParaRPr lang="en-US" dirty="0" smtClean="0"/>
          </a:p>
          <a:p>
            <a:r>
              <a:rPr lang="en-US" dirty="0" smtClean="0"/>
              <a:t>This </a:t>
            </a:r>
            <a:r>
              <a:rPr lang="en-US" dirty="0"/>
              <a:t>weather event </a:t>
            </a:r>
            <a:r>
              <a:rPr lang="en-US" dirty="0" smtClean="0"/>
              <a:t>may cause </a:t>
            </a:r>
            <a:r>
              <a:rPr lang="en-US" dirty="0"/>
              <a:t>problems for drivers as there is a possibility of accumulation of wintry precipitation, with </a:t>
            </a:r>
            <a:r>
              <a:rPr lang="en-US" dirty="0" smtClean="0"/>
              <a:t>particular attention </a:t>
            </a:r>
            <a:r>
              <a:rPr lang="en-US" dirty="0"/>
              <a:t>currently focused on North Louisiana.</a:t>
            </a:r>
          </a:p>
          <a:p>
            <a:endParaRPr lang="en-US" dirty="0"/>
          </a:p>
        </p:txBody>
      </p:sp>
    </p:spTree>
    <p:extLst>
      <p:ext uri="{BB962C8B-B14F-4D97-AF65-F5344CB8AC3E}">
        <p14:creationId xmlns:p14="http://schemas.microsoft.com/office/powerpoint/2010/main" val="41644745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Warming Centers – Region 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59949531"/>
              </p:ext>
            </p:extLst>
          </p:nvPr>
        </p:nvGraphicFramePr>
        <p:xfrm>
          <a:off x="838200" y="1551755"/>
          <a:ext cx="10920985" cy="2899214"/>
        </p:xfrm>
        <a:graphic>
          <a:graphicData uri="http://schemas.openxmlformats.org/drawingml/2006/table">
            <a:tbl>
              <a:tblPr/>
              <a:tblGrid>
                <a:gridCol w="1250802">
                  <a:extLst>
                    <a:ext uri="{9D8B030D-6E8A-4147-A177-3AD203B41FA5}">
                      <a16:colId xmlns:a16="http://schemas.microsoft.com/office/drawing/2014/main" val="3273546278"/>
                    </a:ext>
                  </a:extLst>
                </a:gridCol>
                <a:gridCol w="1001670">
                  <a:extLst>
                    <a:ext uri="{9D8B030D-6E8A-4147-A177-3AD203B41FA5}">
                      <a16:colId xmlns:a16="http://schemas.microsoft.com/office/drawing/2014/main" val="660012405"/>
                    </a:ext>
                  </a:extLst>
                </a:gridCol>
                <a:gridCol w="3044952">
                  <a:extLst>
                    <a:ext uri="{9D8B030D-6E8A-4147-A177-3AD203B41FA5}">
                      <a16:colId xmlns:a16="http://schemas.microsoft.com/office/drawing/2014/main" val="3029108630"/>
                    </a:ext>
                  </a:extLst>
                </a:gridCol>
                <a:gridCol w="1527048">
                  <a:extLst>
                    <a:ext uri="{9D8B030D-6E8A-4147-A177-3AD203B41FA5}">
                      <a16:colId xmlns:a16="http://schemas.microsoft.com/office/drawing/2014/main" val="422408698"/>
                    </a:ext>
                  </a:extLst>
                </a:gridCol>
                <a:gridCol w="4096513">
                  <a:extLst>
                    <a:ext uri="{9D8B030D-6E8A-4147-A177-3AD203B41FA5}">
                      <a16:colId xmlns:a16="http://schemas.microsoft.com/office/drawing/2014/main" val="1699510603"/>
                    </a:ext>
                  </a:extLst>
                </a:gridCol>
              </a:tblGrid>
              <a:tr h="222946">
                <a:tc gridSpan="5">
                  <a:txBody>
                    <a:bodyPr/>
                    <a:lstStyle/>
                    <a:p>
                      <a:pPr algn="ctr" fontAlgn="ctr"/>
                      <a:r>
                        <a:rPr lang="en-US" sz="2000" b="0" i="0" u="none" strike="noStrike" dirty="0">
                          <a:solidFill>
                            <a:srgbClr val="000000"/>
                          </a:solidFill>
                          <a:effectLst/>
                          <a:latin typeface="+mn-lt"/>
                        </a:rPr>
                        <a:t>Incident: Winter Weather 1/14-17/2024</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1172823"/>
                  </a:ext>
                </a:extLst>
              </a:tr>
              <a:tr h="222946">
                <a:tc>
                  <a:txBody>
                    <a:bodyPr/>
                    <a:lstStyle/>
                    <a:p>
                      <a:pPr algn="ctr" fontAlgn="ctr"/>
                      <a:r>
                        <a:rPr lang="en-US" sz="1400" b="0" i="0" u="none" strike="noStrike" dirty="0">
                          <a:solidFill>
                            <a:srgbClr val="FFFFFF"/>
                          </a:solidFill>
                          <a:effectLst/>
                          <a:latin typeface="+mn-lt"/>
                        </a:rPr>
                        <a:t>REGION</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PARISH</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ADDRESS </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n-lt"/>
                        </a:rPr>
                        <a:t>CITY</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FF"/>
                          </a:solidFill>
                          <a:effectLst/>
                          <a:latin typeface="+mn-lt"/>
                        </a:rPr>
                        <a:t>HOURS OF OPERATIONS</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extLst>
                  <a:ext uri="{0D108BD9-81ED-4DB2-BD59-A6C34878D82A}">
                    <a16:rowId xmlns:a16="http://schemas.microsoft.com/office/drawing/2014/main" val="1103224109"/>
                  </a:ext>
                </a:extLst>
              </a:tr>
              <a:tr h="333180">
                <a:tc>
                  <a:txBody>
                    <a:bodyPr/>
                    <a:lstStyle/>
                    <a:p>
                      <a:pPr algn="ctr" fontAlgn="b"/>
                      <a:r>
                        <a:rPr lang="en-US" sz="1400" b="0" i="0" u="none" strike="noStrike" dirty="0">
                          <a:solidFill>
                            <a:srgbClr val="000000"/>
                          </a:solidFill>
                          <a:effectLst/>
                          <a:latin typeface="+mn-lt"/>
                        </a:rPr>
                        <a:t>8</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Ouachita</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Marbles Recreation Center 2951 Renwick St. </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Monroe</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Sunday 1/14 11am to Wednesday 1/17 11am</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984004984"/>
                  </a:ext>
                </a:extLst>
              </a:tr>
              <a:tr h="333180">
                <a:tc>
                  <a:txBody>
                    <a:bodyPr/>
                    <a:lstStyle/>
                    <a:p>
                      <a:pPr algn="ctr" fontAlgn="b"/>
                      <a:r>
                        <a:rPr lang="en-US" sz="1400" b="0" i="0" u="none" strike="noStrike" dirty="0">
                          <a:solidFill>
                            <a:srgbClr val="000000"/>
                          </a:solidFill>
                          <a:effectLst/>
                          <a:latin typeface="+mn-lt"/>
                        </a:rPr>
                        <a:t>8</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Ouachita</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The West Monroe Recreation Complex (1802 N 7th St.)</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West Monroe</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12:00 Noon Monday Jan 15 thru Wednesday Jan 17 12:00 Noon</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8401738"/>
                  </a:ext>
                </a:extLst>
              </a:tr>
              <a:tr h="333180">
                <a:tc>
                  <a:txBody>
                    <a:bodyPr/>
                    <a:lstStyle/>
                    <a:p>
                      <a:pPr algn="ctr" fontAlgn="b"/>
                      <a:r>
                        <a:rPr lang="en-US" sz="1400" b="0" i="0" u="none" strike="noStrike" dirty="0">
                          <a:solidFill>
                            <a:srgbClr val="000000"/>
                          </a:solidFill>
                          <a:effectLst/>
                          <a:latin typeface="+mn-lt"/>
                        </a:rPr>
                        <a:t>8</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Ouachita</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 Salvation Army (105 Hart St.)</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Monroe</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Open 24 hours per day when temps drop below 40F and overflow will be directed to Marbles Recreation Center</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749883055"/>
                  </a:ext>
                </a:extLst>
              </a:tr>
              <a:tr h="333180">
                <a:tc>
                  <a:txBody>
                    <a:bodyPr/>
                    <a:lstStyle/>
                    <a:p>
                      <a:pPr algn="ctr" fontAlgn="b"/>
                      <a:r>
                        <a:rPr lang="en-US" sz="1400" b="0" i="0" u="none" strike="noStrike" dirty="0">
                          <a:solidFill>
                            <a:srgbClr val="000000"/>
                          </a:solidFill>
                          <a:effectLst/>
                          <a:latin typeface="+mn-lt"/>
                        </a:rPr>
                        <a:t>8</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Madison</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Tallulah Community Center (800 North Beech St.) </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Tallulah</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 Opening Monday thru Mid-day Wednesday</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135421700"/>
                  </a:ext>
                </a:extLst>
              </a:tr>
              <a:tr h="333180">
                <a:tc>
                  <a:txBody>
                    <a:bodyPr/>
                    <a:lstStyle/>
                    <a:p>
                      <a:pPr algn="ctr" fontAlgn="b"/>
                      <a:r>
                        <a:rPr lang="en-US" sz="1400" b="0" i="0" u="none" strike="noStrike" dirty="0">
                          <a:solidFill>
                            <a:srgbClr val="000000"/>
                          </a:solidFill>
                          <a:effectLst/>
                          <a:latin typeface="+mn-lt"/>
                        </a:rPr>
                        <a:t>8</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Morehouse</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Dotson Park Recreation Bldg. 201 Dotson St.</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n-lt"/>
                        </a:rPr>
                        <a:t>Bastrop</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n-lt"/>
                        </a:rPr>
                        <a:t>Opening Sunday afternoon through Wednesday</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825135846"/>
                  </a:ext>
                </a:extLst>
              </a:tr>
            </a:tbl>
          </a:graphicData>
        </a:graphic>
      </p:graphicFrame>
    </p:spTree>
    <p:extLst>
      <p:ext uri="{BB962C8B-B14F-4D97-AF65-F5344CB8AC3E}">
        <p14:creationId xmlns:p14="http://schemas.microsoft.com/office/powerpoint/2010/main" val="4105700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Warming Centers – Region 8</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1061714"/>
              </p:ext>
            </p:extLst>
          </p:nvPr>
        </p:nvGraphicFramePr>
        <p:xfrm>
          <a:off x="838200" y="1551755"/>
          <a:ext cx="10920985" cy="2396075"/>
        </p:xfrm>
        <a:graphic>
          <a:graphicData uri="http://schemas.openxmlformats.org/drawingml/2006/table">
            <a:tbl>
              <a:tblPr/>
              <a:tblGrid>
                <a:gridCol w="1250802">
                  <a:extLst>
                    <a:ext uri="{9D8B030D-6E8A-4147-A177-3AD203B41FA5}">
                      <a16:colId xmlns:a16="http://schemas.microsoft.com/office/drawing/2014/main" val="3273546278"/>
                    </a:ext>
                  </a:extLst>
                </a:gridCol>
                <a:gridCol w="1001670">
                  <a:extLst>
                    <a:ext uri="{9D8B030D-6E8A-4147-A177-3AD203B41FA5}">
                      <a16:colId xmlns:a16="http://schemas.microsoft.com/office/drawing/2014/main" val="660012405"/>
                    </a:ext>
                  </a:extLst>
                </a:gridCol>
                <a:gridCol w="3044952">
                  <a:extLst>
                    <a:ext uri="{9D8B030D-6E8A-4147-A177-3AD203B41FA5}">
                      <a16:colId xmlns:a16="http://schemas.microsoft.com/office/drawing/2014/main" val="3029108630"/>
                    </a:ext>
                  </a:extLst>
                </a:gridCol>
                <a:gridCol w="1527048">
                  <a:extLst>
                    <a:ext uri="{9D8B030D-6E8A-4147-A177-3AD203B41FA5}">
                      <a16:colId xmlns:a16="http://schemas.microsoft.com/office/drawing/2014/main" val="422408698"/>
                    </a:ext>
                  </a:extLst>
                </a:gridCol>
                <a:gridCol w="4096513">
                  <a:extLst>
                    <a:ext uri="{9D8B030D-6E8A-4147-A177-3AD203B41FA5}">
                      <a16:colId xmlns:a16="http://schemas.microsoft.com/office/drawing/2014/main" val="1699510603"/>
                    </a:ext>
                  </a:extLst>
                </a:gridCol>
              </a:tblGrid>
              <a:tr h="222946">
                <a:tc gridSpan="5">
                  <a:txBody>
                    <a:bodyPr/>
                    <a:lstStyle/>
                    <a:p>
                      <a:pPr algn="ctr" fontAlgn="ctr"/>
                      <a:r>
                        <a:rPr lang="en-US" sz="1400" b="0" i="0" u="none" strike="noStrike" dirty="0">
                          <a:solidFill>
                            <a:srgbClr val="000000"/>
                          </a:solidFill>
                          <a:effectLst/>
                          <a:latin typeface="+mj-lt"/>
                        </a:rPr>
                        <a:t>Incident: Winter Weather 1/14-17/2024</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1172823"/>
                  </a:ext>
                </a:extLst>
              </a:tr>
              <a:tr h="222946">
                <a:tc>
                  <a:txBody>
                    <a:bodyPr/>
                    <a:lstStyle/>
                    <a:p>
                      <a:pPr algn="ctr" fontAlgn="ctr"/>
                      <a:r>
                        <a:rPr lang="en-US" sz="1400" b="0" i="0" u="none" strike="noStrike" dirty="0">
                          <a:solidFill>
                            <a:srgbClr val="FFFFFF"/>
                          </a:solidFill>
                          <a:effectLst/>
                          <a:latin typeface="+mj-lt"/>
                        </a:rPr>
                        <a:t>REGION</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j-lt"/>
                        </a:rPr>
                        <a:t>PARISH</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j-lt"/>
                        </a:rPr>
                        <a:t>ADDRESS </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j-lt"/>
                        </a:rPr>
                        <a:t>CITY</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smtClean="0">
                          <a:solidFill>
                            <a:srgbClr val="FFFFFF"/>
                          </a:solidFill>
                          <a:effectLst/>
                          <a:latin typeface="+mj-lt"/>
                        </a:rPr>
                        <a:t>HOURS OF OPERATIONS</a:t>
                      </a:r>
                    </a:p>
                  </a:txBody>
                  <a:tcPr marL="6193" marR="6193" marT="619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5B95F9"/>
                    </a:solidFill>
                  </a:tcPr>
                </a:tc>
                <a:extLst>
                  <a:ext uri="{0D108BD9-81ED-4DB2-BD59-A6C34878D82A}">
                    <a16:rowId xmlns:a16="http://schemas.microsoft.com/office/drawing/2014/main" val="1103224109"/>
                  </a:ext>
                </a:extLst>
              </a:tr>
              <a:tr h="333180">
                <a:tc>
                  <a:txBody>
                    <a:bodyPr/>
                    <a:lstStyle/>
                    <a:p>
                      <a:pPr algn="ctr" fontAlgn="b"/>
                      <a:r>
                        <a:rPr lang="en-US" sz="1400" b="0" i="0" u="none" strike="noStrike" dirty="0">
                          <a:solidFill>
                            <a:srgbClr val="000000"/>
                          </a:solidFill>
                          <a:effectLst/>
                          <a:latin typeface="+mj-lt"/>
                        </a:rPr>
                        <a:t>9</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j-lt"/>
                        </a:rPr>
                        <a:t>Washington</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j-lt"/>
                        </a:rPr>
                        <a:t>TBD</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j-lt"/>
                        </a:rPr>
                        <a:t>Bogalusa</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smtClean="0">
                          <a:solidFill>
                            <a:srgbClr val="000000"/>
                          </a:solidFill>
                          <a:effectLst/>
                          <a:latin typeface="+mj-lt"/>
                        </a:rPr>
                        <a:t>TBD</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52364814"/>
                  </a:ext>
                </a:extLst>
              </a:tr>
              <a:tr h="333180">
                <a:tc>
                  <a:txBody>
                    <a:bodyPr/>
                    <a:lstStyle/>
                    <a:p>
                      <a:pPr algn="ctr" fontAlgn="b"/>
                      <a:r>
                        <a:rPr lang="en-US" sz="1400" b="0" i="0" u="none" strike="noStrike" dirty="0">
                          <a:solidFill>
                            <a:srgbClr val="000000"/>
                          </a:solidFill>
                          <a:effectLst/>
                          <a:latin typeface="+mj-lt"/>
                        </a:rPr>
                        <a:t>9</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j-lt"/>
                        </a:rPr>
                        <a:t>St. Helena</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j-lt"/>
                        </a:rPr>
                        <a:t>TBD 2 sites in mind</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j-lt"/>
                        </a:rPr>
                        <a:t>TBD</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j-lt"/>
                        </a:rPr>
                        <a:t>TBD</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899129617"/>
                  </a:ext>
                </a:extLst>
              </a:tr>
              <a:tr h="333180">
                <a:tc>
                  <a:txBody>
                    <a:bodyPr/>
                    <a:lstStyle/>
                    <a:p>
                      <a:pPr algn="ctr" fontAlgn="b"/>
                      <a:r>
                        <a:rPr lang="en-US" sz="1400" b="0" i="0" u="none" strike="noStrike" dirty="0">
                          <a:solidFill>
                            <a:srgbClr val="000000"/>
                          </a:solidFill>
                          <a:effectLst/>
                          <a:latin typeface="+mj-lt"/>
                        </a:rPr>
                        <a:t>9</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j-lt"/>
                        </a:rPr>
                        <a:t>Tangipahoa</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j-lt"/>
                        </a:rPr>
                        <a:t>TBD 4 churches in standby</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j-lt"/>
                        </a:rPr>
                        <a:t>TBD</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j-lt"/>
                        </a:rPr>
                        <a:t>Individuals in need of warming centers will have to call 911 and TPSO will go out to the home to </a:t>
                      </a:r>
                      <a:endParaRPr lang="en-US" sz="1400" b="0" i="0" u="none" strike="noStrike" dirty="0" smtClean="0">
                        <a:solidFill>
                          <a:srgbClr val="000000"/>
                        </a:solidFill>
                        <a:effectLst/>
                        <a:latin typeface="+mj-lt"/>
                      </a:endParaRPr>
                    </a:p>
                    <a:p>
                      <a:pPr algn="l" fontAlgn="b"/>
                      <a:r>
                        <a:rPr lang="en-US" sz="1400" b="0" i="0" u="none" strike="noStrike" dirty="0" smtClean="0">
                          <a:solidFill>
                            <a:srgbClr val="000000"/>
                          </a:solidFill>
                          <a:effectLst/>
                          <a:latin typeface="+mj-lt"/>
                        </a:rPr>
                        <a:t>assess.</a:t>
                      </a:r>
                    </a:p>
                  </a:txBody>
                  <a:tcPr marL="3663" marR="3663" marT="3663"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81542813"/>
                  </a:ext>
                </a:extLst>
              </a:tr>
              <a:tr h="333180">
                <a:tc>
                  <a:txBody>
                    <a:bodyPr/>
                    <a:lstStyle/>
                    <a:p>
                      <a:pPr algn="ctr" fontAlgn="b"/>
                      <a:r>
                        <a:rPr lang="en-US" sz="1400" b="0" i="0" u="none" strike="noStrike" dirty="0">
                          <a:solidFill>
                            <a:srgbClr val="000000"/>
                          </a:solidFill>
                          <a:effectLst/>
                          <a:latin typeface="+mj-lt"/>
                        </a:rPr>
                        <a:t>9</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j-lt"/>
                        </a:rPr>
                        <a:t>St. Tammany</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j-lt"/>
                        </a:rPr>
                        <a:t>Giving Hope Retreat (31294 U.S. Hwy 190 2nd Building</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j-lt"/>
                        </a:rPr>
                        <a:t>Lacombe</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j-lt"/>
                        </a:rPr>
                        <a:t>Residents can call 911 if they are in need of assistance. The site for unhoused and those without heat.</a:t>
                      </a: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11693960"/>
                  </a:ext>
                </a:extLst>
              </a:tr>
            </a:tbl>
          </a:graphicData>
        </a:graphic>
      </p:graphicFrame>
    </p:spTree>
    <p:extLst>
      <p:ext uri="{BB962C8B-B14F-4D97-AF65-F5344CB8AC3E}">
        <p14:creationId xmlns:p14="http://schemas.microsoft.com/office/powerpoint/2010/main" val="3103517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Shelters – Region 4</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59022364"/>
              </p:ext>
            </p:extLst>
          </p:nvPr>
        </p:nvGraphicFramePr>
        <p:xfrm>
          <a:off x="838201" y="1571076"/>
          <a:ext cx="10515599" cy="1399765"/>
        </p:xfrm>
        <a:graphic>
          <a:graphicData uri="http://schemas.openxmlformats.org/drawingml/2006/table">
            <a:tbl>
              <a:tblPr/>
              <a:tblGrid>
                <a:gridCol w="863914">
                  <a:extLst>
                    <a:ext uri="{9D8B030D-6E8A-4147-A177-3AD203B41FA5}">
                      <a16:colId xmlns:a16="http://schemas.microsoft.com/office/drawing/2014/main" val="1246213642"/>
                    </a:ext>
                  </a:extLst>
                </a:gridCol>
                <a:gridCol w="1495593">
                  <a:extLst>
                    <a:ext uri="{9D8B030D-6E8A-4147-A177-3AD203B41FA5}">
                      <a16:colId xmlns:a16="http://schemas.microsoft.com/office/drawing/2014/main" val="3330848730"/>
                    </a:ext>
                  </a:extLst>
                </a:gridCol>
                <a:gridCol w="2823977">
                  <a:extLst>
                    <a:ext uri="{9D8B030D-6E8A-4147-A177-3AD203B41FA5}">
                      <a16:colId xmlns:a16="http://schemas.microsoft.com/office/drawing/2014/main" val="3125394995"/>
                    </a:ext>
                  </a:extLst>
                </a:gridCol>
                <a:gridCol w="1179754">
                  <a:extLst>
                    <a:ext uri="{9D8B030D-6E8A-4147-A177-3AD203B41FA5}">
                      <a16:colId xmlns:a16="http://schemas.microsoft.com/office/drawing/2014/main" val="518457931"/>
                    </a:ext>
                  </a:extLst>
                </a:gridCol>
                <a:gridCol w="4152361">
                  <a:extLst>
                    <a:ext uri="{9D8B030D-6E8A-4147-A177-3AD203B41FA5}">
                      <a16:colId xmlns:a16="http://schemas.microsoft.com/office/drawing/2014/main" val="3615932707"/>
                    </a:ext>
                  </a:extLst>
                </a:gridCol>
              </a:tblGrid>
              <a:tr h="222946">
                <a:tc gridSpan="5">
                  <a:txBody>
                    <a:bodyPr/>
                    <a:lstStyle/>
                    <a:p>
                      <a:pPr algn="ctr" fontAlgn="ctr"/>
                      <a:r>
                        <a:rPr lang="en-US" sz="2000" b="0" i="0" u="none" strike="noStrike" dirty="0">
                          <a:solidFill>
                            <a:srgbClr val="000000"/>
                          </a:solidFill>
                          <a:effectLst/>
                          <a:latin typeface="+mj-lt"/>
                        </a:rPr>
                        <a:t>Incident: Winter Weather 1/14-17/2024</a:t>
                      </a:r>
                    </a:p>
                  </a:txBody>
                  <a:tcPr marL="6193" marR="6193" marT="6193" marB="0" anchor="ctr">
                    <a:lnL>
                      <a:noFill/>
                    </a:lnL>
                    <a:lnR>
                      <a:noFill/>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5098841"/>
                  </a:ext>
                </a:extLst>
              </a:tr>
              <a:tr h="222946">
                <a:tc>
                  <a:txBody>
                    <a:bodyPr/>
                    <a:lstStyle/>
                    <a:p>
                      <a:pPr algn="ctr" fontAlgn="ctr"/>
                      <a:r>
                        <a:rPr lang="en-US" sz="1400" b="0" i="0" u="none" strike="noStrike">
                          <a:solidFill>
                            <a:srgbClr val="FFFFFF"/>
                          </a:solidFill>
                          <a:effectLst/>
                          <a:latin typeface="+mj-lt"/>
                        </a:rPr>
                        <a:t>REGION</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j-lt"/>
                        </a:rPr>
                        <a:t>PARISH</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5B95F9"/>
                    </a:solidFill>
                  </a:tcPr>
                </a:tc>
                <a:tc>
                  <a:txBody>
                    <a:bodyPr/>
                    <a:lstStyle/>
                    <a:p>
                      <a:pPr algn="ctr" fontAlgn="ctr"/>
                      <a:r>
                        <a:rPr lang="en-US" sz="1400" b="0" i="0" u="none" strike="noStrike">
                          <a:solidFill>
                            <a:srgbClr val="FFFFFF"/>
                          </a:solidFill>
                          <a:effectLst/>
                          <a:latin typeface="+mj-lt"/>
                        </a:rPr>
                        <a:t>ADDRESS </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5B95F9"/>
                    </a:solidFill>
                  </a:tcPr>
                </a:tc>
                <a:tc>
                  <a:txBody>
                    <a:bodyPr/>
                    <a:lstStyle/>
                    <a:p>
                      <a:pPr algn="ctr" fontAlgn="ctr"/>
                      <a:r>
                        <a:rPr lang="en-US" sz="1400" b="0" i="0" u="none" strike="noStrike">
                          <a:solidFill>
                            <a:srgbClr val="FFFFFF"/>
                          </a:solidFill>
                          <a:effectLst/>
                          <a:latin typeface="+mj-lt"/>
                        </a:rPr>
                        <a:t>CITY</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5B95F9"/>
                    </a:solidFill>
                  </a:tcPr>
                </a:tc>
                <a:tc>
                  <a:txBody>
                    <a:bodyPr/>
                    <a:lstStyle/>
                    <a:p>
                      <a:pPr algn="ctr" fontAlgn="ctr"/>
                      <a:r>
                        <a:rPr lang="en-US" sz="1400" b="0" i="0" u="none" strike="noStrike">
                          <a:solidFill>
                            <a:srgbClr val="FFFFFF"/>
                          </a:solidFill>
                          <a:effectLst/>
                          <a:latin typeface="+mj-lt"/>
                        </a:rPr>
                        <a:t>HOURS OF OPERATIONS</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5B95F9"/>
                    </a:solidFill>
                  </a:tcPr>
                </a:tc>
                <a:extLst>
                  <a:ext uri="{0D108BD9-81ED-4DB2-BD59-A6C34878D82A}">
                    <a16:rowId xmlns:a16="http://schemas.microsoft.com/office/drawing/2014/main" val="4067034077"/>
                  </a:ext>
                </a:extLst>
              </a:tr>
              <a:tr h="333180">
                <a:tc>
                  <a:txBody>
                    <a:bodyPr/>
                    <a:lstStyle/>
                    <a:p>
                      <a:pPr algn="ctr" fontAlgn="b"/>
                      <a:r>
                        <a:rPr lang="en-US" sz="1400" b="0" i="0" u="none" strike="noStrike" dirty="0">
                          <a:solidFill>
                            <a:srgbClr val="000000"/>
                          </a:solidFill>
                          <a:effectLst/>
                          <a:latin typeface="+mj-lt"/>
                        </a:rPr>
                        <a:t>4</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mj-lt"/>
                        </a:rPr>
                        <a:t>Vermillion</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FFFFFF"/>
                    </a:solidFill>
                  </a:tcPr>
                </a:tc>
                <a:tc>
                  <a:txBody>
                    <a:bodyPr/>
                    <a:lstStyle/>
                    <a:p>
                      <a:pPr algn="l" fontAlgn="b"/>
                      <a:r>
                        <a:rPr lang="nn-NO" sz="1400" b="0" i="0" u="none" strike="noStrike" dirty="0">
                          <a:solidFill>
                            <a:srgbClr val="212121"/>
                          </a:solidFill>
                          <a:effectLst/>
                          <a:latin typeface="+mj-lt"/>
                        </a:rPr>
                        <a:t>Kaplan KC Hall (738 E Mill St.)</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j-lt"/>
                        </a:rPr>
                        <a:t>Kaplan</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212121"/>
                          </a:solidFill>
                          <a:effectLst/>
                          <a:latin typeface="+mj-lt"/>
                        </a:rPr>
                        <a:t>Opening Monday, Jan 15, 2024 at noon, and close on Wednesday, Jan 17, time TBD.</a:t>
                      </a:r>
                    </a:p>
                  </a:txBody>
                  <a:tcPr marL="6193" marR="6193" marT="6193" marB="0" anchor="ctr">
                    <a:lnL w="6350" cap="flat" cmpd="sng" algn="ctr">
                      <a:solidFill>
                        <a:srgbClr val="B7B7B7"/>
                      </a:solidFill>
                      <a:prstDash val="solid"/>
                      <a:round/>
                      <a:headEnd type="none" w="med" len="med"/>
                      <a:tailEnd type="none" w="med" len="med"/>
                    </a:lnL>
                    <a:lnR>
                      <a:noFill/>
                    </a:lnR>
                    <a:lnT w="6350" cap="flat" cmpd="sng" algn="ctr">
                      <a:solidFill>
                        <a:srgbClr val="B7B7B7"/>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51539110"/>
                  </a:ext>
                </a:extLst>
              </a:tr>
              <a:tr h="179595">
                <a:tc>
                  <a:txBody>
                    <a:bodyPr/>
                    <a:lstStyle/>
                    <a:p>
                      <a:pPr algn="ctr" fontAlgn="b"/>
                      <a:r>
                        <a:rPr lang="en-US" sz="1400" b="0" i="0" u="none" strike="noStrike" dirty="0">
                          <a:solidFill>
                            <a:srgbClr val="000000"/>
                          </a:solidFill>
                          <a:effectLst/>
                          <a:latin typeface="+mj-lt"/>
                        </a:rPr>
                        <a:t>4</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chemeClr val="accent1">
                        <a:lumMod val="20000"/>
                        <a:lumOff val="80000"/>
                      </a:schemeClr>
                    </a:solidFill>
                  </a:tcPr>
                </a:tc>
                <a:tc>
                  <a:txBody>
                    <a:bodyPr/>
                    <a:lstStyle/>
                    <a:p>
                      <a:pPr algn="ctr" fontAlgn="b"/>
                      <a:r>
                        <a:rPr lang="en-US" sz="1400" b="0" i="0" u="none" strike="noStrike" dirty="0">
                          <a:solidFill>
                            <a:srgbClr val="000000"/>
                          </a:solidFill>
                          <a:effectLst/>
                          <a:latin typeface="+mj-lt"/>
                        </a:rPr>
                        <a:t>Vermillion</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chemeClr val="accent1">
                        <a:lumMod val="20000"/>
                        <a:lumOff val="80000"/>
                      </a:schemeClr>
                    </a:solidFill>
                  </a:tcPr>
                </a:tc>
                <a:tc>
                  <a:txBody>
                    <a:bodyPr/>
                    <a:lstStyle/>
                    <a:p>
                      <a:pPr algn="l" fontAlgn="b"/>
                      <a:r>
                        <a:rPr lang="en-US" sz="1400" b="0" i="0" u="none" strike="noStrike" dirty="0">
                          <a:solidFill>
                            <a:srgbClr val="000000"/>
                          </a:solidFill>
                          <a:effectLst/>
                          <a:latin typeface="+mj-lt"/>
                        </a:rPr>
                        <a:t>TBD</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chemeClr val="accent1">
                        <a:lumMod val="20000"/>
                        <a:lumOff val="80000"/>
                      </a:schemeClr>
                    </a:solidFill>
                  </a:tcPr>
                </a:tc>
                <a:tc>
                  <a:txBody>
                    <a:bodyPr/>
                    <a:lstStyle/>
                    <a:p>
                      <a:pPr algn="l" fontAlgn="b"/>
                      <a:r>
                        <a:rPr lang="en-US" sz="1400" b="0" i="0" u="none" strike="noStrike" dirty="0">
                          <a:solidFill>
                            <a:srgbClr val="000000"/>
                          </a:solidFill>
                          <a:effectLst/>
                          <a:latin typeface="+mj-lt"/>
                        </a:rPr>
                        <a:t>Abbeville</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chemeClr val="accent1">
                        <a:lumMod val="20000"/>
                        <a:lumOff val="80000"/>
                      </a:schemeClr>
                    </a:solidFill>
                  </a:tcPr>
                </a:tc>
                <a:tc>
                  <a:txBody>
                    <a:bodyPr/>
                    <a:lstStyle/>
                    <a:p>
                      <a:pPr algn="l" fontAlgn="b"/>
                      <a:r>
                        <a:rPr lang="en-US" sz="1400" b="0" i="0" u="none" strike="noStrike" dirty="0">
                          <a:solidFill>
                            <a:srgbClr val="212121"/>
                          </a:solidFill>
                          <a:effectLst/>
                          <a:latin typeface="+mj-lt"/>
                        </a:rPr>
                        <a:t>Monday, Jan 15, 2024 at noon and close on Wednesday, Jan 17, time TBD</a:t>
                      </a:r>
                    </a:p>
                  </a:txBody>
                  <a:tcPr marL="6193" marR="6193" marT="6193" marB="0" anchor="ctr">
                    <a:lnL w="6350" cap="flat" cmpd="sng" algn="ctr">
                      <a:solidFill>
                        <a:srgbClr val="B7B7B7"/>
                      </a:solidFill>
                      <a:prstDash val="solid"/>
                      <a:round/>
                      <a:headEnd type="none" w="med" len="med"/>
                      <a:tailEnd type="none" w="med" len="med"/>
                    </a:lnL>
                    <a:lnR>
                      <a:noFill/>
                    </a:lnR>
                    <a:lnT>
                      <a:noFill/>
                    </a:lnT>
                    <a:lnB w="6350" cap="flat" cmpd="sng" algn="ctr">
                      <a:solidFill>
                        <a:srgbClr val="B7B7B7"/>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10015944"/>
                  </a:ext>
                </a:extLst>
              </a:tr>
            </a:tbl>
          </a:graphicData>
        </a:graphic>
      </p:graphicFrame>
    </p:spTree>
    <p:extLst>
      <p:ext uri="{BB962C8B-B14F-4D97-AF65-F5344CB8AC3E}">
        <p14:creationId xmlns:p14="http://schemas.microsoft.com/office/powerpoint/2010/main" val="3966048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Shelters – Region 5</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12815418"/>
              </p:ext>
            </p:extLst>
          </p:nvPr>
        </p:nvGraphicFramePr>
        <p:xfrm>
          <a:off x="838201" y="1571076"/>
          <a:ext cx="10515599" cy="960659"/>
        </p:xfrm>
        <a:graphic>
          <a:graphicData uri="http://schemas.openxmlformats.org/drawingml/2006/table">
            <a:tbl>
              <a:tblPr/>
              <a:tblGrid>
                <a:gridCol w="863914">
                  <a:extLst>
                    <a:ext uri="{9D8B030D-6E8A-4147-A177-3AD203B41FA5}">
                      <a16:colId xmlns:a16="http://schemas.microsoft.com/office/drawing/2014/main" val="1246213642"/>
                    </a:ext>
                  </a:extLst>
                </a:gridCol>
                <a:gridCol w="1495593">
                  <a:extLst>
                    <a:ext uri="{9D8B030D-6E8A-4147-A177-3AD203B41FA5}">
                      <a16:colId xmlns:a16="http://schemas.microsoft.com/office/drawing/2014/main" val="3330848730"/>
                    </a:ext>
                  </a:extLst>
                </a:gridCol>
                <a:gridCol w="2823977">
                  <a:extLst>
                    <a:ext uri="{9D8B030D-6E8A-4147-A177-3AD203B41FA5}">
                      <a16:colId xmlns:a16="http://schemas.microsoft.com/office/drawing/2014/main" val="3125394995"/>
                    </a:ext>
                  </a:extLst>
                </a:gridCol>
                <a:gridCol w="1179754">
                  <a:extLst>
                    <a:ext uri="{9D8B030D-6E8A-4147-A177-3AD203B41FA5}">
                      <a16:colId xmlns:a16="http://schemas.microsoft.com/office/drawing/2014/main" val="518457931"/>
                    </a:ext>
                  </a:extLst>
                </a:gridCol>
                <a:gridCol w="4152361">
                  <a:extLst>
                    <a:ext uri="{9D8B030D-6E8A-4147-A177-3AD203B41FA5}">
                      <a16:colId xmlns:a16="http://schemas.microsoft.com/office/drawing/2014/main" val="3615932707"/>
                    </a:ext>
                  </a:extLst>
                </a:gridCol>
              </a:tblGrid>
              <a:tr h="222946">
                <a:tc gridSpan="5">
                  <a:txBody>
                    <a:bodyPr/>
                    <a:lstStyle/>
                    <a:p>
                      <a:pPr algn="ctr" fontAlgn="ctr"/>
                      <a:r>
                        <a:rPr lang="en-US" sz="2000" b="0" i="0" u="none" strike="noStrike" dirty="0">
                          <a:solidFill>
                            <a:srgbClr val="000000"/>
                          </a:solidFill>
                          <a:effectLst/>
                          <a:latin typeface="+mj-lt"/>
                        </a:rPr>
                        <a:t>Incident: Winter Weather 1/14-17/2024</a:t>
                      </a:r>
                    </a:p>
                  </a:txBody>
                  <a:tcPr marL="6193" marR="6193" marT="6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5098841"/>
                  </a:ext>
                </a:extLst>
              </a:tr>
              <a:tr h="222946">
                <a:tc>
                  <a:txBody>
                    <a:bodyPr/>
                    <a:lstStyle/>
                    <a:p>
                      <a:pPr algn="ctr" fontAlgn="ctr"/>
                      <a:r>
                        <a:rPr lang="en-US" sz="1400" b="0" i="0" u="none" strike="noStrike">
                          <a:solidFill>
                            <a:srgbClr val="FFFFFF"/>
                          </a:solidFill>
                          <a:effectLst/>
                          <a:latin typeface="+mj-lt"/>
                        </a:rPr>
                        <a:t>REGION</a:t>
                      </a:r>
                    </a:p>
                  </a:txBody>
                  <a:tcPr marL="6193" marR="6193" marT="6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j-lt"/>
                        </a:rPr>
                        <a:t>PARISH</a:t>
                      </a:r>
                    </a:p>
                  </a:txBody>
                  <a:tcPr marL="6193" marR="6193" marT="6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B95F9"/>
                    </a:solidFill>
                  </a:tcPr>
                </a:tc>
                <a:tc>
                  <a:txBody>
                    <a:bodyPr/>
                    <a:lstStyle/>
                    <a:p>
                      <a:pPr algn="ctr" fontAlgn="ctr"/>
                      <a:r>
                        <a:rPr lang="en-US" sz="1400" b="0" i="0" u="none" strike="noStrike">
                          <a:solidFill>
                            <a:srgbClr val="FFFFFF"/>
                          </a:solidFill>
                          <a:effectLst/>
                          <a:latin typeface="+mj-lt"/>
                        </a:rPr>
                        <a:t>ADDRESS </a:t>
                      </a:r>
                    </a:p>
                  </a:txBody>
                  <a:tcPr marL="6193" marR="6193" marT="6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B95F9"/>
                    </a:solidFill>
                  </a:tcPr>
                </a:tc>
                <a:tc>
                  <a:txBody>
                    <a:bodyPr/>
                    <a:lstStyle/>
                    <a:p>
                      <a:pPr algn="ctr" fontAlgn="ctr"/>
                      <a:r>
                        <a:rPr lang="en-US" sz="1400" b="0" i="0" u="none" strike="noStrike">
                          <a:solidFill>
                            <a:srgbClr val="FFFFFF"/>
                          </a:solidFill>
                          <a:effectLst/>
                          <a:latin typeface="+mj-lt"/>
                        </a:rPr>
                        <a:t>CITY</a:t>
                      </a:r>
                    </a:p>
                  </a:txBody>
                  <a:tcPr marL="6193" marR="6193" marT="6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B95F9"/>
                    </a:solidFill>
                  </a:tcPr>
                </a:tc>
                <a:tc>
                  <a:txBody>
                    <a:bodyPr/>
                    <a:lstStyle/>
                    <a:p>
                      <a:pPr algn="ctr" fontAlgn="ctr"/>
                      <a:r>
                        <a:rPr lang="en-US" sz="1400" b="0" i="0" u="none" strike="noStrike">
                          <a:solidFill>
                            <a:srgbClr val="FFFFFF"/>
                          </a:solidFill>
                          <a:effectLst/>
                          <a:latin typeface="+mj-lt"/>
                        </a:rPr>
                        <a:t>HOURS OF OPERATIONS</a:t>
                      </a:r>
                    </a:p>
                  </a:txBody>
                  <a:tcPr marL="6193" marR="6193" marT="6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B95F9"/>
                    </a:solidFill>
                  </a:tcPr>
                </a:tc>
                <a:extLst>
                  <a:ext uri="{0D108BD9-81ED-4DB2-BD59-A6C34878D82A}">
                    <a16:rowId xmlns:a16="http://schemas.microsoft.com/office/drawing/2014/main" val="4067034077"/>
                  </a:ext>
                </a:extLst>
              </a:tr>
              <a:tr h="333180">
                <a:tc>
                  <a:txBody>
                    <a:bodyPr/>
                    <a:lstStyle/>
                    <a:p>
                      <a:pPr algn="ctr" fontAlgn="b"/>
                      <a:r>
                        <a:rPr lang="en-US" sz="1400" b="0" i="0" u="none" strike="noStrike" dirty="0">
                          <a:solidFill>
                            <a:srgbClr val="000000"/>
                          </a:solidFill>
                          <a:effectLst/>
                          <a:latin typeface="Arial" panose="020B0604020202020204" pitchFamily="34" charset="0"/>
                        </a:rPr>
                        <a:t>5</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Arial" panose="020B0604020202020204" pitchFamily="34" charset="0"/>
                        </a:rPr>
                        <a:t>Calcasieu</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Arial" panose="020B0604020202020204" pitchFamily="34" charset="0"/>
                        </a:rPr>
                        <a:t>Water’s Edge Church 2760 Power Center Pkwy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Arial" panose="020B0604020202020204" pitchFamily="34" charset="0"/>
                        </a:rPr>
                        <a:t>Lake Charles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Arial" panose="020B0604020202020204" pitchFamily="34" charset="0"/>
                        </a:rPr>
                        <a:t>Opening Monday- Wednesday 24 hours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51539110"/>
                  </a:ext>
                </a:extLst>
              </a:tr>
            </a:tbl>
          </a:graphicData>
        </a:graphic>
      </p:graphicFrame>
    </p:spTree>
    <p:extLst>
      <p:ext uri="{BB962C8B-B14F-4D97-AF65-F5344CB8AC3E}">
        <p14:creationId xmlns:p14="http://schemas.microsoft.com/office/powerpoint/2010/main" val="1528011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Shelters – Region 6</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82277989"/>
              </p:ext>
            </p:extLst>
          </p:nvPr>
        </p:nvGraphicFramePr>
        <p:xfrm>
          <a:off x="838201" y="1571076"/>
          <a:ext cx="10515599" cy="960659"/>
        </p:xfrm>
        <a:graphic>
          <a:graphicData uri="http://schemas.openxmlformats.org/drawingml/2006/table">
            <a:tbl>
              <a:tblPr/>
              <a:tblGrid>
                <a:gridCol w="863914">
                  <a:extLst>
                    <a:ext uri="{9D8B030D-6E8A-4147-A177-3AD203B41FA5}">
                      <a16:colId xmlns:a16="http://schemas.microsoft.com/office/drawing/2014/main" val="1246213642"/>
                    </a:ext>
                  </a:extLst>
                </a:gridCol>
                <a:gridCol w="1495593">
                  <a:extLst>
                    <a:ext uri="{9D8B030D-6E8A-4147-A177-3AD203B41FA5}">
                      <a16:colId xmlns:a16="http://schemas.microsoft.com/office/drawing/2014/main" val="3330848730"/>
                    </a:ext>
                  </a:extLst>
                </a:gridCol>
                <a:gridCol w="2823977">
                  <a:extLst>
                    <a:ext uri="{9D8B030D-6E8A-4147-A177-3AD203B41FA5}">
                      <a16:colId xmlns:a16="http://schemas.microsoft.com/office/drawing/2014/main" val="3125394995"/>
                    </a:ext>
                  </a:extLst>
                </a:gridCol>
                <a:gridCol w="1179754">
                  <a:extLst>
                    <a:ext uri="{9D8B030D-6E8A-4147-A177-3AD203B41FA5}">
                      <a16:colId xmlns:a16="http://schemas.microsoft.com/office/drawing/2014/main" val="518457931"/>
                    </a:ext>
                  </a:extLst>
                </a:gridCol>
                <a:gridCol w="4152361">
                  <a:extLst>
                    <a:ext uri="{9D8B030D-6E8A-4147-A177-3AD203B41FA5}">
                      <a16:colId xmlns:a16="http://schemas.microsoft.com/office/drawing/2014/main" val="3615932707"/>
                    </a:ext>
                  </a:extLst>
                </a:gridCol>
              </a:tblGrid>
              <a:tr h="222946">
                <a:tc gridSpan="5">
                  <a:txBody>
                    <a:bodyPr/>
                    <a:lstStyle/>
                    <a:p>
                      <a:pPr algn="ctr" fontAlgn="ctr"/>
                      <a:r>
                        <a:rPr lang="en-US" sz="2000" b="0" i="0" u="none" strike="noStrike" dirty="0">
                          <a:solidFill>
                            <a:srgbClr val="000000"/>
                          </a:solidFill>
                          <a:effectLst/>
                          <a:latin typeface="+mj-lt"/>
                        </a:rPr>
                        <a:t>Incident: Winter Weather 1/14-17/2024</a:t>
                      </a:r>
                    </a:p>
                  </a:txBody>
                  <a:tcPr marL="6193" marR="6193" marT="6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5098841"/>
                  </a:ext>
                </a:extLst>
              </a:tr>
              <a:tr h="222946">
                <a:tc>
                  <a:txBody>
                    <a:bodyPr/>
                    <a:lstStyle/>
                    <a:p>
                      <a:pPr algn="ctr" fontAlgn="ctr"/>
                      <a:r>
                        <a:rPr lang="en-US" sz="1400" b="0" i="0" u="none" strike="noStrike">
                          <a:solidFill>
                            <a:srgbClr val="FFFFFF"/>
                          </a:solidFill>
                          <a:effectLst/>
                          <a:latin typeface="+mj-lt"/>
                        </a:rPr>
                        <a:t>REGION</a:t>
                      </a:r>
                    </a:p>
                  </a:txBody>
                  <a:tcPr marL="6193" marR="6193" marT="6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j-lt"/>
                        </a:rPr>
                        <a:t>PARISH</a:t>
                      </a:r>
                    </a:p>
                  </a:txBody>
                  <a:tcPr marL="6193" marR="6193" marT="6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B95F9"/>
                    </a:solidFill>
                  </a:tcPr>
                </a:tc>
                <a:tc>
                  <a:txBody>
                    <a:bodyPr/>
                    <a:lstStyle/>
                    <a:p>
                      <a:pPr algn="ctr" fontAlgn="ctr"/>
                      <a:r>
                        <a:rPr lang="en-US" sz="1400" b="0" i="0" u="none" strike="noStrike">
                          <a:solidFill>
                            <a:srgbClr val="FFFFFF"/>
                          </a:solidFill>
                          <a:effectLst/>
                          <a:latin typeface="+mj-lt"/>
                        </a:rPr>
                        <a:t>ADDRESS </a:t>
                      </a:r>
                    </a:p>
                  </a:txBody>
                  <a:tcPr marL="6193" marR="6193" marT="6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B95F9"/>
                    </a:solidFill>
                  </a:tcPr>
                </a:tc>
                <a:tc>
                  <a:txBody>
                    <a:bodyPr/>
                    <a:lstStyle/>
                    <a:p>
                      <a:pPr algn="ctr" fontAlgn="ctr"/>
                      <a:r>
                        <a:rPr lang="en-US" sz="1400" b="0" i="0" u="none" strike="noStrike">
                          <a:solidFill>
                            <a:srgbClr val="FFFFFF"/>
                          </a:solidFill>
                          <a:effectLst/>
                          <a:latin typeface="+mj-lt"/>
                        </a:rPr>
                        <a:t>CITY</a:t>
                      </a:r>
                    </a:p>
                  </a:txBody>
                  <a:tcPr marL="6193" marR="6193" marT="6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B95F9"/>
                    </a:solidFill>
                  </a:tcPr>
                </a:tc>
                <a:tc>
                  <a:txBody>
                    <a:bodyPr/>
                    <a:lstStyle/>
                    <a:p>
                      <a:pPr algn="ctr" fontAlgn="ctr"/>
                      <a:r>
                        <a:rPr lang="en-US" sz="1400" b="0" i="0" u="none" strike="noStrike">
                          <a:solidFill>
                            <a:srgbClr val="FFFFFF"/>
                          </a:solidFill>
                          <a:effectLst/>
                          <a:latin typeface="+mj-lt"/>
                        </a:rPr>
                        <a:t>HOURS OF OPERATIONS</a:t>
                      </a:r>
                    </a:p>
                  </a:txBody>
                  <a:tcPr marL="6193" marR="6193" marT="6193"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5B95F9"/>
                    </a:solidFill>
                  </a:tcPr>
                </a:tc>
                <a:extLst>
                  <a:ext uri="{0D108BD9-81ED-4DB2-BD59-A6C34878D82A}">
                    <a16:rowId xmlns:a16="http://schemas.microsoft.com/office/drawing/2014/main" val="4067034077"/>
                  </a:ext>
                </a:extLst>
              </a:tr>
              <a:tr h="333180">
                <a:tc>
                  <a:txBody>
                    <a:bodyPr/>
                    <a:lstStyle/>
                    <a:p>
                      <a:pPr algn="ctr" fontAlgn="b"/>
                      <a:r>
                        <a:rPr lang="en-US" sz="1400" b="0" i="0" u="none" strike="noStrike" dirty="0">
                          <a:solidFill>
                            <a:schemeClr val="tx1"/>
                          </a:solidFill>
                          <a:effectLst/>
                          <a:latin typeface="Arial" panose="020B0604020202020204" pitchFamily="34" charset="0"/>
                        </a:rPr>
                        <a:t>6</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chemeClr val="tx1"/>
                          </a:solidFill>
                          <a:effectLst/>
                          <a:latin typeface="Arial" panose="020B0604020202020204" pitchFamily="34" charset="0"/>
                        </a:rPr>
                        <a:t>Winn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chemeClr val="tx1"/>
                          </a:solidFill>
                          <a:effectLst/>
                          <a:latin typeface="Arial" panose="020B0604020202020204" pitchFamily="34" charset="0"/>
                        </a:rPr>
                        <a:t>Grove Street Recreation Gym (800 N. Grove Street</a:t>
                      </a:r>
                      <a:r>
                        <a:rPr lang="en-US" sz="1400" b="0" i="0" u="none" strike="noStrike" dirty="0" smtClean="0">
                          <a:solidFill>
                            <a:schemeClr val="tx1"/>
                          </a:solidFill>
                          <a:effectLst/>
                          <a:latin typeface="Arial" panose="020B0604020202020204" pitchFamily="34" charset="0"/>
                        </a:rPr>
                        <a:t>)</a:t>
                      </a:r>
                      <a:endParaRPr lang="en-US" sz="14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chemeClr val="tx1"/>
                          </a:solidFill>
                          <a:effectLst/>
                          <a:latin typeface="Arial" panose="020B0604020202020204" pitchFamily="34" charset="0"/>
                        </a:rPr>
                        <a:t>Winnfield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chemeClr val="tx1"/>
                          </a:solidFill>
                          <a:effectLst/>
                          <a:latin typeface="Arial" panose="020B0604020202020204" pitchFamily="34" charset="0"/>
                        </a:rPr>
                        <a:t>January 15-19, 2024 Time: </a:t>
                      </a:r>
                      <a:r>
                        <a:rPr lang="en-US" sz="1400" b="0" i="0" u="none" strike="noStrike" dirty="0" smtClean="0">
                          <a:solidFill>
                            <a:schemeClr val="tx1"/>
                          </a:solidFill>
                          <a:effectLst/>
                          <a:latin typeface="Arial" panose="020B0604020202020204" pitchFamily="34" charset="0"/>
                        </a:rPr>
                        <a:t>TBD</a:t>
                      </a:r>
                      <a:endParaRPr lang="en-US" sz="1400" b="0" i="0" u="none" strike="noStrike" dirty="0">
                        <a:solidFill>
                          <a:schemeClr val="tx1"/>
                        </a:solidFill>
                        <a:effectLst/>
                        <a:latin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551539110"/>
                  </a:ext>
                </a:extLst>
              </a:tr>
            </a:tbl>
          </a:graphicData>
        </a:graphic>
      </p:graphicFrame>
    </p:spTree>
    <p:extLst>
      <p:ext uri="{BB962C8B-B14F-4D97-AF65-F5344CB8AC3E}">
        <p14:creationId xmlns:p14="http://schemas.microsoft.com/office/powerpoint/2010/main" val="1464322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Shelters – Region 7</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617201401"/>
              </p:ext>
            </p:extLst>
          </p:nvPr>
        </p:nvGraphicFramePr>
        <p:xfrm>
          <a:off x="838201" y="1571076"/>
          <a:ext cx="10515599" cy="2472758"/>
        </p:xfrm>
        <a:graphic>
          <a:graphicData uri="http://schemas.openxmlformats.org/drawingml/2006/table">
            <a:tbl>
              <a:tblPr/>
              <a:tblGrid>
                <a:gridCol w="863914">
                  <a:extLst>
                    <a:ext uri="{9D8B030D-6E8A-4147-A177-3AD203B41FA5}">
                      <a16:colId xmlns:a16="http://schemas.microsoft.com/office/drawing/2014/main" val="1246213642"/>
                    </a:ext>
                  </a:extLst>
                </a:gridCol>
                <a:gridCol w="1495593">
                  <a:extLst>
                    <a:ext uri="{9D8B030D-6E8A-4147-A177-3AD203B41FA5}">
                      <a16:colId xmlns:a16="http://schemas.microsoft.com/office/drawing/2014/main" val="3330848730"/>
                    </a:ext>
                  </a:extLst>
                </a:gridCol>
                <a:gridCol w="2823977">
                  <a:extLst>
                    <a:ext uri="{9D8B030D-6E8A-4147-A177-3AD203B41FA5}">
                      <a16:colId xmlns:a16="http://schemas.microsoft.com/office/drawing/2014/main" val="3125394995"/>
                    </a:ext>
                  </a:extLst>
                </a:gridCol>
                <a:gridCol w="1179754">
                  <a:extLst>
                    <a:ext uri="{9D8B030D-6E8A-4147-A177-3AD203B41FA5}">
                      <a16:colId xmlns:a16="http://schemas.microsoft.com/office/drawing/2014/main" val="518457931"/>
                    </a:ext>
                  </a:extLst>
                </a:gridCol>
                <a:gridCol w="4152361">
                  <a:extLst>
                    <a:ext uri="{9D8B030D-6E8A-4147-A177-3AD203B41FA5}">
                      <a16:colId xmlns:a16="http://schemas.microsoft.com/office/drawing/2014/main" val="3615932707"/>
                    </a:ext>
                  </a:extLst>
                </a:gridCol>
              </a:tblGrid>
              <a:tr h="222946">
                <a:tc gridSpan="5">
                  <a:txBody>
                    <a:bodyPr/>
                    <a:lstStyle/>
                    <a:p>
                      <a:pPr algn="ctr" fontAlgn="ctr"/>
                      <a:r>
                        <a:rPr lang="en-US" sz="2000" b="0" i="0" u="none" strike="noStrike" dirty="0">
                          <a:solidFill>
                            <a:srgbClr val="000000"/>
                          </a:solidFill>
                          <a:effectLst/>
                          <a:latin typeface="+mj-lt"/>
                        </a:rPr>
                        <a:t>Incident: Winter Weather 1/14-17/2024</a:t>
                      </a:r>
                    </a:p>
                  </a:txBody>
                  <a:tcPr marL="6193" marR="6193" marT="6193" marB="0" anchor="ctr">
                    <a:lnL>
                      <a:noFill/>
                    </a:lnL>
                    <a:lnR>
                      <a:noFill/>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5098841"/>
                  </a:ext>
                </a:extLst>
              </a:tr>
              <a:tr h="222946">
                <a:tc>
                  <a:txBody>
                    <a:bodyPr/>
                    <a:lstStyle/>
                    <a:p>
                      <a:pPr algn="ctr" fontAlgn="ctr"/>
                      <a:r>
                        <a:rPr lang="en-US" sz="1400" b="0" i="0" u="none" strike="noStrike">
                          <a:solidFill>
                            <a:srgbClr val="FFFFFF"/>
                          </a:solidFill>
                          <a:effectLst/>
                          <a:latin typeface="+mj-lt"/>
                        </a:rPr>
                        <a:t>REGION</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5B95F9"/>
                    </a:solidFill>
                  </a:tcPr>
                </a:tc>
                <a:tc>
                  <a:txBody>
                    <a:bodyPr/>
                    <a:lstStyle/>
                    <a:p>
                      <a:pPr algn="ctr" fontAlgn="ctr"/>
                      <a:r>
                        <a:rPr lang="en-US" sz="1400" b="0" i="0" u="none" strike="noStrike" dirty="0">
                          <a:solidFill>
                            <a:srgbClr val="FFFFFF"/>
                          </a:solidFill>
                          <a:effectLst/>
                          <a:latin typeface="+mj-lt"/>
                        </a:rPr>
                        <a:t>PARISH</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5B95F9"/>
                    </a:solidFill>
                  </a:tcPr>
                </a:tc>
                <a:tc>
                  <a:txBody>
                    <a:bodyPr/>
                    <a:lstStyle/>
                    <a:p>
                      <a:pPr algn="ctr" fontAlgn="ctr"/>
                      <a:r>
                        <a:rPr lang="en-US" sz="1400" b="0" i="0" u="none" strike="noStrike">
                          <a:solidFill>
                            <a:srgbClr val="FFFFFF"/>
                          </a:solidFill>
                          <a:effectLst/>
                          <a:latin typeface="+mj-lt"/>
                        </a:rPr>
                        <a:t>ADDRESS </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5B95F9"/>
                    </a:solidFill>
                  </a:tcPr>
                </a:tc>
                <a:tc>
                  <a:txBody>
                    <a:bodyPr/>
                    <a:lstStyle/>
                    <a:p>
                      <a:pPr algn="ctr" fontAlgn="ctr"/>
                      <a:r>
                        <a:rPr lang="en-US" sz="1400" b="0" i="0" u="none" strike="noStrike">
                          <a:solidFill>
                            <a:srgbClr val="FFFFFF"/>
                          </a:solidFill>
                          <a:effectLst/>
                          <a:latin typeface="+mj-lt"/>
                        </a:rPr>
                        <a:t>CITY</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5B95F9"/>
                    </a:solidFill>
                  </a:tcPr>
                </a:tc>
                <a:tc>
                  <a:txBody>
                    <a:bodyPr/>
                    <a:lstStyle/>
                    <a:p>
                      <a:pPr algn="ctr" fontAlgn="ctr"/>
                      <a:r>
                        <a:rPr lang="en-US" sz="1400" b="0" i="0" u="none" strike="noStrike">
                          <a:solidFill>
                            <a:srgbClr val="FFFFFF"/>
                          </a:solidFill>
                          <a:effectLst/>
                          <a:latin typeface="+mj-lt"/>
                        </a:rPr>
                        <a:t>HOURS OF OPERATIONS</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5B95F9"/>
                    </a:solidFill>
                  </a:tcPr>
                </a:tc>
                <a:extLst>
                  <a:ext uri="{0D108BD9-81ED-4DB2-BD59-A6C34878D82A}">
                    <a16:rowId xmlns:a16="http://schemas.microsoft.com/office/drawing/2014/main" val="4067034077"/>
                  </a:ext>
                </a:extLst>
              </a:tr>
              <a:tr h="452084">
                <a:tc>
                  <a:txBody>
                    <a:bodyPr/>
                    <a:lstStyle/>
                    <a:p>
                      <a:pPr algn="ctr" fontAlgn="b"/>
                      <a:r>
                        <a:rPr lang="en-US" sz="1400" b="0" i="0" u="none" strike="noStrike" dirty="0">
                          <a:solidFill>
                            <a:srgbClr val="000000"/>
                          </a:solidFill>
                          <a:effectLst/>
                          <a:latin typeface="+mj-lt"/>
                        </a:rPr>
                        <a:t>7</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mj-lt"/>
                        </a:rPr>
                        <a:t>Caddo</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j-lt"/>
                        </a:rPr>
                        <a:t>Hope Connections, 2350 Levy Street </a:t>
                      </a:r>
                      <a:br>
                        <a:rPr lang="en-US" sz="1400" b="0" i="0" u="none" strike="noStrike">
                          <a:solidFill>
                            <a:srgbClr val="000000"/>
                          </a:solidFill>
                          <a:effectLst/>
                          <a:latin typeface="+mj-lt"/>
                        </a:rPr>
                      </a:br>
                      <a:endParaRPr lang="en-US" sz="1400" b="0" i="0" u="none" strike="noStrike">
                        <a:solidFill>
                          <a:srgbClr val="000000"/>
                        </a:solidFill>
                        <a:effectLst/>
                        <a:latin typeface="+mj-lt"/>
                      </a:endParaRP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j-lt"/>
                        </a:rPr>
                        <a:t>Shreveport</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j-lt"/>
                        </a:rPr>
                        <a:t>Open Friday (Jan. 12) from 8 p.m. to 8 a.m. everyday until Saturday (Jan. 20)</a:t>
                      </a:r>
                      <a:br>
                        <a:rPr lang="en-US" sz="1400" b="0" i="0" u="none" strike="noStrike" dirty="0">
                          <a:solidFill>
                            <a:srgbClr val="000000"/>
                          </a:solidFill>
                          <a:effectLst/>
                          <a:latin typeface="+mj-lt"/>
                        </a:rPr>
                      </a:br>
                      <a:endParaRPr lang="en-US" sz="1400" b="0" i="0" u="none" strike="noStrike" dirty="0">
                        <a:solidFill>
                          <a:srgbClr val="000000"/>
                        </a:solidFill>
                        <a:effectLst/>
                        <a:latin typeface="+mj-lt"/>
                      </a:endParaRP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FFFFFF"/>
                    </a:solidFill>
                  </a:tcPr>
                </a:tc>
                <a:extLst>
                  <a:ext uri="{0D108BD9-81ED-4DB2-BD59-A6C34878D82A}">
                    <a16:rowId xmlns:a16="http://schemas.microsoft.com/office/drawing/2014/main" val="771383306"/>
                  </a:ext>
                </a:extLst>
              </a:tr>
              <a:tr h="303454">
                <a:tc>
                  <a:txBody>
                    <a:bodyPr/>
                    <a:lstStyle/>
                    <a:p>
                      <a:pPr algn="ctr" fontAlgn="b"/>
                      <a:r>
                        <a:rPr lang="en-US" sz="1400" b="0" i="0" u="none" strike="noStrike" dirty="0">
                          <a:solidFill>
                            <a:srgbClr val="000000"/>
                          </a:solidFill>
                          <a:effectLst/>
                          <a:latin typeface="+mj-lt"/>
                        </a:rPr>
                        <a:t>7</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E8F0FE"/>
                    </a:solidFill>
                  </a:tcPr>
                </a:tc>
                <a:tc>
                  <a:txBody>
                    <a:bodyPr/>
                    <a:lstStyle/>
                    <a:p>
                      <a:pPr algn="ctr" fontAlgn="b"/>
                      <a:r>
                        <a:rPr lang="en-US" sz="1400" b="0" i="0" u="none" strike="noStrike">
                          <a:solidFill>
                            <a:srgbClr val="000000"/>
                          </a:solidFill>
                          <a:effectLst/>
                          <a:latin typeface="+mj-lt"/>
                        </a:rPr>
                        <a:t>Caddo</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E8F0FE"/>
                    </a:solidFill>
                  </a:tcPr>
                </a:tc>
                <a:tc>
                  <a:txBody>
                    <a:bodyPr/>
                    <a:lstStyle/>
                    <a:p>
                      <a:pPr algn="l" fontAlgn="b"/>
                      <a:r>
                        <a:rPr lang="en-US" sz="1400" b="0" i="0" u="none" strike="noStrike" dirty="0">
                          <a:solidFill>
                            <a:srgbClr val="000000"/>
                          </a:solidFill>
                          <a:effectLst/>
                          <a:latin typeface="+mj-lt"/>
                        </a:rPr>
                        <a:t>Holy Missions, 1054 Texas Avenue </a:t>
                      </a:r>
                      <a:br>
                        <a:rPr lang="en-US" sz="1400" b="0" i="0" u="none" strike="noStrike" dirty="0">
                          <a:solidFill>
                            <a:srgbClr val="000000"/>
                          </a:solidFill>
                          <a:effectLst/>
                          <a:latin typeface="+mj-lt"/>
                        </a:rPr>
                      </a:br>
                      <a:endParaRPr lang="en-US" sz="1400" b="0" i="0" u="none" strike="noStrike" dirty="0">
                        <a:solidFill>
                          <a:srgbClr val="000000"/>
                        </a:solidFill>
                        <a:effectLst/>
                        <a:latin typeface="+mj-lt"/>
                      </a:endParaRP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E8F0FE"/>
                    </a:solidFill>
                  </a:tcPr>
                </a:tc>
                <a:tc>
                  <a:txBody>
                    <a:bodyPr/>
                    <a:lstStyle/>
                    <a:p>
                      <a:pPr algn="l" fontAlgn="b"/>
                      <a:r>
                        <a:rPr lang="en-US" sz="1400" b="0" i="0" u="none" strike="noStrike">
                          <a:solidFill>
                            <a:srgbClr val="000000"/>
                          </a:solidFill>
                          <a:effectLst/>
                          <a:latin typeface="+mj-lt"/>
                        </a:rPr>
                        <a:t>Shreveport</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E8F0FE"/>
                    </a:solidFill>
                  </a:tcPr>
                </a:tc>
                <a:tc>
                  <a:txBody>
                    <a:bodyPr/>
                    <a:lstStyle/>
                    <a:p>
                      <a:pPr algn="l" fontAlgn="b"/>
                      <a:r>
                        <a:rPr lang="en-US" sz="1400" b="0" i="0" u="none" strike="noStrike" dirty="0">
                          <a:solidFill>
                            <a:srgbClr val="000000"/>
                          </a:solidFill>
                          <a:effectLst/>
                          <a:latin typeface="+mj-lt"/>
                        </a:rPr>
                        <a:t>Open 24 hours starting Friday( Jan. 12) at 6 p.m. until Saturday (Jan. 20)</a:t>
                      </a:r>
                      <a:br>
                        <a:rPr lang="en-US" sz="1400" b="0" i="0" u="none" strike="noStrike" dirty="0">
                          <a:solidFill>
                            <a:srgbClr val="000000"/>
                          </a:solidFill>
                          <a:effectLst/>
                          <a:latin typeface="+mj-lt"/>
                        </a:rPr>
                      </a:br>
                      <a:endParaRPr lang="en-US" sz="1400" b="0" i="0" u="none" strike="noStrike" dirty="0">
                        <a:solidFill>
                          <a:srgbClr val="000000"/>
                        </a:solidFill>
                        <a:effectLst/>
                        <a:latin typeface="+mj-lt"/>
                      </a:endParaRP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E8F0FE"/>
                    </a:solidFill>
                  </a:tcPr>
                </a:tc>
                <a:extLst>
                  <a:ext uri="{0D108BD9-81ED-4DB2-BD59-A6C34878D82A}">
                    <a16:rowId xmlns:a16="http://schemas.microsoft.com/office/drawing/2014/main" val="2884269790"/>
                  </a:ext>
                </a:extLst>
              </a:tr>
              <a:tr h="452084">
                <a:tc>
                  <a:txBody>
                    <a:bodyPr/>
                    <a:lstStyle/>
                    <a:p>
                      <a:pPr algn="ctr" fontAlgn="b"/>
                      <a:r>
                        <a:rPr lang="en-US" sz="1400" b="0" i="0" u="none" strike="noStrike" dirty="0">
                          <a:solidFill>
                            <a:srgbClr val="000000"/>
                          </a:solidFill>
                          <a:effectLst/>
                          <a:latin typeface="+mj-lt"/>
                        </a:rPr>
                        <a:t>7</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mj-lt"/>
                        </a:rPr>
                        <a:t>Caddo</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j-lt"/>
                        </a:rPr>
                        <a:t>Shreveport-Bossier Rescue Mission, 901 McNeil Street </a:t>
                      </a:r>
                      <a:br>
                        <a:rPr lang="en-US" sz="1400" b="0" i="0" u="none" strike="noStrike">
                          <a:solidFill>
                            <a:srgbClr val="000000"/>
                          </a:solidFill>
                          <a:effectLst/>
                          <a:latin typeface="+mj-lt"/>
                        </a:rPr>
                      </a:br>
                      <a:endParaRPr lang="en-US" sz="1400" b="0" i="0" u="none" strike="noStrike">
                        <a:solidFill>
                          <a:srgbClr val="000000"/>
                        </a:solidFill>
                        <a:effectLst/>
                        <a:latin typeface="+mj-lt"/>
                      </a:endParaRP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mj-lt"/>
                        </a:rPr>
                        <a:t>Shreveport</a:t>
                      </a: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FFFFFF"/>
                    </a:solidFill>
                  </a:tcPr>
                </a:tc>
                <a:tc>
                  <a:txBody>
                    <a:bodyPr/>
                    <a:lstStyle/>
                    <a:p>
                      <a:pPr algn="l" fontAlgn="b"/>
                      <a:r>
                        <a:rPr lang="en-US" sz="1400" b="0" i="0" u="none" strike="noStrike" dirty="0">
                          <a:solidFill>
                            <a:srgbClr val="000000"/>
                          </a:solidFill>
                          <a:effectLst/>
                          <a:latin typeface="+mj-lt"/>
                        </a:rPr>
                        <a:t>Open 24 hours 3 meals daily State ID Required </a:t>
                      </a:r>
                      <a:br>
                        <a:rPr lang="en-US" sz="1400" b="0" i="0" u="none" strike="noStrike" dirty="0">
                          <a:solidFill>
                            <a:srgbClr val="000000"/>
                          </a:solidFill>
                          <a:effectLst/>
                          <a:latin typeface="+mj-lt"/>
                        </a:rPr>
                      </a:br>
                      <a:endParaRPr lang="en-US" sz="1400" b="0" i="0" u="none" strike="noStrike" dirty="0">
                        <a:solidFill>
                          <a:srgbClr val="000000"/>
                        </a:solidFill>
                        <a:effectLst/>
                        <a:latin typeface="+mj-lt"/>
                      </a:endParaRPr>
                    </a:p>
                  </a:txBody>
                  <a:tcPr marL="6193" marR="6193" marT="6193" marB="0" anchor="ctr">
                    <a:lnL w="6350" cap="flat" cmpd="sng" algn="ctr">
                      <a:solidFill>
                        <a:srgbClr val="B7B7B7"/>
                      </a:solidFill>
                      <a:prstDash val="solid"/>
                      <a:round/>
                      <a:headEnd type="none" w="med" len="med"/>
                      <a:tailEnd type="none" w="med" len="med"/>
                    </a:lnL>
                    <a:lnR w="6350" cap="flat" cmpd="sng" algn="ctr">
                      <a:solidFill>
                        <a:srgbClr val="B7B7B7"/>
                      </a:solidFill>
                      <a:prstDash val="solid"/>
                      <a:round/>
                      <a:headEnd type="none" w="med" len="med"/>
                      <a:tailEnd type="none" w="med" len="med"/>
                    </a:lnR>
                    <a:lnT w="6350" cap="flat" cmpd="sng" algn="ctr">
                      <a:solidFill>
                        <a:srgbClr val="B7B7B7"/>
                      </a:solidFill>
                      <a:prstDash val="solid"/>
                      <a:round/>
                      <a:headEnd type="none" w="med" len="med"/>
                      <a:tailEnd type="none" w="med" len="med"/>
                    </a:lnT>
                    <a:lnB w="6350" cap="flat" cmpd="sng" algn="ctr">
                      <a:solidFill>
                        <a:srgbClr val="B7B7B7"/>
                      </a:solidFill>
                      <a:prstDash val="solid"/>
                      <a:round/>
                      <a:headEnd type="none" w="med" len="med"/>
                      <a:tailEnd type="none" w="med" len="med"/>
                    </a:lnB>
                    <a:solidFill>
                      <a:srgbClr val="FFFFFF"/>
                    </a:solidFill>
                  </a:tcPr>
                </a:tc>
                <a:extLst>
                  <a:ext uri="{0D108BD9-81ED-4DB2-BD59-A6C34878D82A}">
                    <a16:rowId xmlns:a16="http://schemas.microsoft.com/office/drawing/2014/main" val="3887686148"/>
                  </a:ext>
                </a:extLst>
              </a:tr>
            </a:tbl>
          </a:graphicData>
        </a:graphic>
      </p:graphicFrame>
    </p:spTree>
    <p:extLst>
      <p:ext uri="{BB962C8B-B14F-4D97-AF65-F5344CB8AC3E}">
        <p14:creationId xmlns:p14="http://schemas.microsoft.com/office/powerpoint/2010/main" val="3028666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Needs </a:t>
            </a:r>
            <a:r>
              <a:rPr lang="en-US" dirty="0" smtClean="0"/>
              <a:t>Shelters (MNS)</a:t>
            </a:r>
            <a:endParaRPr lang="en-US" dirty="0"/>
          </a:p>
        </p:txBody>
      </p:sp>
      <p:sp>
        <p:nvSpPr>
          <p:cNvPr id="3" name="Content Placeholder 2"/>
          <p:cNvSpPr>
            <a:spLocks noGrp="1"/>
          </p:cNvSpPr>
          <p:nvPr>
            <p:ph idx="1"/>
          </p:nvPr>
        </p:nvSpPr>
        <p:spPr/>
        <p:txBody>
          <a:bodyPr/>
          <a:lstStyle/>
          <a:p>
            <a:r>
              <a:rPr lang="en-US" dirty="0" smtClean="0"/>
              <a:t>There are currently 0 </a:t>
            </a:r>
            <a:r>
              <a:rPr lang="en-US" dirty="0"/>
              <a:t>Medical Needs Shelters activated </a:t>
            </a:r>
          </a:p>
          <a:p>
            <a:endParaRPr lang="en-US" dirty="0"/>
          </a:p>
        </p:txBody>
      </p:sp>
    </p:spTree>
    <p:extLst>
      <p:ext uri="{BB962C8B-B14F-4D97-AF65-F5344CB8AC3E}">
        <p14:creationId xmlns:p14="http://schemas.microsoft.com/office/powerpoint/2010/main" val="3801533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LDH Key Messages</a:t>
            </a:r>
          </a:p>
        </p:txBody>
      </p:sp>
      <p:sp>
        <p:nvSpPr>
          <p:cNvPr id="3" name="Content Placeholder 2"/>
          <p:cNvSpPr>
            <a:spLocks noGrp="1"/>
          </p:cNvSpPr>
          <p:nvPr>
            <p:ph idx="1"/>
          </p:nvPr>
        </p:nvSpPr>
        <p:spPr/>
        <p:txBody>
          <a:bodyPr>
            <a:normAutofit fontScale="85000" lnSpcReduction="20000"/>
          </a:bodyPr>
          <a:lstStyle/>
          <a:p>
            <a:pPr marL="0" indent="0">
              <a:buNone/>
            </a:pPr>
            <a:r>
              <a:rPr lang="en-US" sz="3100" b="1" dirty="0" smtClean="0"/>
              <a:t>Winter weather preparation:</a:t>
            </a:r>
            <a:endParaRPr lang="en-US" sz="3100" dirty="0" smtClean="0"/>
          </a:p>
          <a:p>
            <a:pPr fontAlgn="base"/>
            <a:r>
              <a:rPr lang="en-US" sz="3100" dirty="0" smtClean="0"/>
              <a:t>Prepare for cold weather by protecting the four Ps: people, pets, pipes, plants</a:t>
            </a:r>
            <a:r>
              <a:rPr lang="en-US" dirty="0" smtClean="0"/>
              <a:t> </a:t>
            </a:r>
          </a:p>
          <a:p>
            <a:pPr lvl="1" fontAlgn="base"/>
            <a:r>
              <a:rPr lang="en-US" b="1" dirty="0" smtClean="0"/>
              <a:t>People</a:t>
            </a:r>
            <a:endParaRPr lang="en-US" b="1" dirty="0"/>
          </a:p>
          <a:p>
            <a:pPr lvl="2" fontAlgn="base"/>
            <a:r>
              <a:rPr lang="en-US" dirty="0"/>
              <a:t>Stay inside during extreme cold.</a:t>
            </a:r>
            <a:endParaRPr lang="en-US" b="1" dirty="0"/>
          </a:p>
          <a:p>
            <a:pPr lvl="2" fontAlgn="base"/>
            <a:r>
              <a:rPr lang="en-US" dirty="0"/>
              <a:t>Seek shelter if you are unhoused. </a:t>
            </a:r>
            <a:endParaRPr lang="en-US" b="1" dirty="0"/>
          </a:p>
          <a:p>
            <a:pPr lvl="2" fontAlgn="base"/>
            <a:r>
              <a:rPr lang="en-US" dirty="0"/>
              <a:t>If you have to go outside, wear layered clothing, a hat, gloves and carry a cell phone.</a:t>
            </a:r>
            <a:endParaRPr lang="en-US" b="1" dirty="0"/>
          </a:p>
          <a:p>
            <a:pPr lvl="2" fontAlgn="base"/>
            <a:r>
              <a:rPr lang="en-US" dirty="0"/>
              <a:t>Check on neighbors, children, older adults, and chronically ill individuals.</a:t>
            </a:r>
            <a:endParaRPr lang="en-US" b="1" dirty="0"/>
          </a:p>
          <a:p>
            <a:pPr lvl="2" fontAlgn="base"/>
            <a:r>
              <a:rPr lang="en-US" dirty="0"/>
              <a:t>Make sure you have all medications and medical supplies on hand. </a:t>
            </a:r>
          </a:p>
          <a:p>
            <a:pPr lvl="1" fontAlgn="base"/>
            <a:r>
              <a:rPr lang="en-US" b="1" dirty="0"/>
              <a:t>Pets</a:t>
            </a:r>
          </a:p>
          <a:p>
            <a:pPr lvl="2" fontAlgn="base"/>
            <a:r>
              <a:rPr lang="en-US" dirty="0"/>
              <a:t>If it’s too cold for you, it’s too cold for your pets.</a:t>
            </a:r>
            <a:endParaRPr lang="en-US" b="1" dirty="0"/>
          </a:p>
          <a:p>
            <a:pPr lvl="2" fontAlgn="base"/>
            <a:r>
              <a:rPr lang="en-US" b="1" dirty="0"/>
              <a:t>Bring all pets inside</a:t>
            </a:r>
            <a:r>
              <a:rPr lang="en-US" dirty="0"/>
              <a:t>.</a:t>
            </a:r>
            <a:endParaRPr lang="en-US" b="1" dirty="0"/>
          </a:p>
          <a:p>
            <a:pPr lvl="2" fontAlgn="base"/>
            <a:r>
              <a:rPr lang="en-US" dirty="0"/>
              <a:t>If you are unable to bring pets inside, your pet needs a shelter that protects from cold winds, rain and snow, along with access to clean, unfrozen water.</a:t>
            </a:r>
            <a:endParaRPr lang="en-US" b="1" dirty="0"/>
          </a:p>
          <a:p>
            <a:pPr lvl="2" fontAlgn="base"/>
            <a:r>
              <a:rPr lang="en-US" dirty="0"/>
              <a:t>If you have outside cats you take care of, either let them in your garage or build them a shelter with bins and boxes filled with blankets or hay.</a:t>
            </a:r>
          </a:p>
          <a:p>
            <a:endParaRPr lang="en-US" dirty="0"/>
          </a:p>
        </p:txBody>
      </p:sp>
    </p:spTree>
    <p:extLst>
      <p:ext uri="{BB962C8B-B14F-4D97-AF65-F5344CB8AC3E}">
        <p14:creationId xmlns:p14="http://schemas.microsoft.com/office/powerpoint/2010/main" val="451982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LDH Key Messages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Winter weather preparation:</a:t>
            </a:r>
            <a:endParaRPr lang="en-US" dirty="0"/>
          </a:p>
          <a:p>
            <a:pPr fontAlgn="base"/>
            <a:r>
              <a:rPr lang="en-US" dirty="0"/>
              <a:t>Prepare for cold weather by protecting the four Ps: people, pets, pipes, plants </a:t>
            </a:r>
          </a:p>
          <a:p>
            <a:pPr lvl="1" fontAlgn="base"/>
            <a:r>
              <a:rPr lang="en-US" b="1" dirty="0" smtClean="0"/>
              <a:t>Pipes</a:t>
            </a:r>
            <a:endParaRPr lang="en-US" b="1" dirty="0"/>
          </a:p>
          <a:p>
            <a:pPr lvl="2" fontAlgn="base"/>
            <a:r>
              <a:rPr lang="en-US" dirty="0"/>
              <a:t>Leave your faucets on a slow drip to prevent frozen pipes.</a:t>
            </a:r>
            <a:endParaRPr lang="en-US" b="1" dirty="0"/>
          </a:p>
          <a:p>
            <a:pPr lvl="3" fontAlgn="base"/>
            <a:r>
              <a:rPr lang="en-US" dirty="0"/>
              <a:t>Run a thin trickle of water from the faucet farthest away from your water meter.</a:t>
            </a:r>
            <a:endParaRPr lang="en-US" b="1" dirty="0"/>
          </a:p>
          <a:p>
            <a:pPr lvl="2" fontAlgn="base"/>
            <a:r>
              <a:rPr lang="en-US" dirty="0"/>
              <a:t>Open any cabinet that hides the pipes under your sinks to thaw them out and prevent condensation.</a:t>
            </a:r>
            <a:endParaRPr lang="en-US" b="1" dirty="0"/>
          </a:p>
          <a:p>
            <a:pPr lvl="2" fontAlgn="base"/>
            <a:r>
              <a:rPr lang="en-US" dirty="0"/>
              <a:t>Keep pipes in unheated parts of your home as warm as possible. </a:t>
            </a:r>
          </a:p>
          <a:p>
            <a:pPr lvl="2" fontAlgn="base"/>
            <a:r>
              <a:rPr lang="en-US" dirty="0"/>
              <a:t>Disconnect outdoor hoses.</a:t>
            </a:r>
          </a:p>
          <a:p>
            <a:pPr lvl="2" fontAlgn="base"/>
            <a:r>
              <a:rPr lang="en-US" dirty="0"/>
              <a:t>Cover outdoor pipes. </a:t>
            </a:r>
          </a:p>
          <a:p>
            <a:pPr lvl="2" fontAlgn="base"/>
            <a:r>
              <a:rPr lang="en-US" dirty="0"/>
              <a:t>Know where to find the main water shutoff to your house in case a pipe breaks.</a:t>
            </a:r>
          </a:p>
          <a:p>
            <a:pPr lvl="2" fontAlgn="base"/>
            <a:r>
              <a:rPr lang="en-US" dirty="0"/>
              <a:t>If a pipe bursts, turn off your water and drain your plumbing. Call a plumber immediately.</a:t>
            </a:r>
          </a:p>
          <a:p>
            <a:endParaRPr lang="en-US" dirty="0"/>
          </a:p>
        </p:txBody>
      </p:sp>
    </p:spTree>
    <p:extLst>
      <p:ext uri="{BB962C8B-B14F-4D97-AF65-F5344CB8AC3E}">
        <p14:creationId xmlns:p14="http://schemas.microsoft.com/office/powerpoint/2010/main" val="3100092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LDH Key Messages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t>Winter weather preparation:</a:t>
            </a:r>
            <a:endParaRPr lang="en-US" dirty="0"/>
          </a:p>
          <a:p>
            <a:pPr fontAlgn="base"/>
            <a:r>
              <a:rPr lang="en-US" dirty="0"/>
              <a:t>Prepare for cold weather by protecting the four Ps: people, pets, pipes, plants </a:t>
            </a:r>
          </a:p>
          <a:p>
            <a:pPr lvl="1" fontAlgn="base"/>
            <a:r>
              <a:rPr lang="en-US" b="1" dirty="0" smtClean="0"/>
              <a:t>Plants</a:t>
            </a:r>
          </a:p>
          <a:p>
            <a:pPr lvl="2" fontAlgn="base"/>
            <a:r>
              <a:rPr lang="en-US" dirty="0" smtClean="0"/>
              <a:t>Cover vegetable, tender, and tropical plants with a light-colored material (i.e. a bedsheet) extending all the way to the ground. Try to avoid contact with the foliage.</a:t>
            </a:r>
            <a:endParaRPr lang="en-US" b="1" dirty="0" smtClean="0"/>
          </a:p>
          <a:p>
            <a:pPr lvl="2" fontAlgn="base"/>
            <a:r>
              <a:rPr lang="en-US" dirty="0" smtClean="0"/>
              <a:t>Cover citrus when temperatures stay below 32°F for at least six hours.</a:t>
            </a:r>
            <a:endParaRPr lang="en-US" b="1" dirty="0" smtClean="0"/>
          </a:p>
          <a:p>
            <a:pPr lvl="2" fontAlgn="base"/>
            <a:r>
              <a:rPr lang="en-US" dirty="0" smtClean="0"/>
              <a:t>Covers should be put on in the afternoon before a freeze is expected; the afternoon sunlight will warm up the trapped air inside, which can keep the temperature above freezing. Remove or vent the covers during the day if the temperature warms or it is sunny.</a:t>
            </a:r>
            <a:endParaRPr lang="en-US" b="1" dirty="0" smtClean="0"/>
          </a:p>
          <a:p>
            <a:pPr lvl="2" fontAlgn="base"/>
            <a:r>
              <a:rPr lang="en-US" dirty="0" smtClean="0"/>
              <a:t>Water soil around plants thoroughly.</a:t>
            </a:r>
            <a:endParaRPr lang="en-US" b="1" dirty="0" smtClean="0"/>
          </a:p>
          <a:p>
            <a:pPr lvl="2" fontAlgn="base"/>
            <a:r>
              <a:rPr lang="en-US" dirty="0" smtClean="0"/>
              <a:t>Protect tropical plant roots by spreading mulch around the base.</a:t>
            </a:r>
            <a:endParaRPr lang="en-US" b="1" dirty="0" smtClean="0"/>
          </a:p>
          <a:p>
            <a:pPr lvl="2" fontAlgn="base"/>
            <a:r>
              <a:rPr lang="en-US" dirty="0" smtClean="0"/>
              <a:t>Bring hardy potted plants indoors (e.g. garage or shed).</a:t>
            </a:r>
            <a:endParaRPr lang="en-US" b="1" dirty="0" smtClean="0"/>
          </a:p>
          <a:p>
            <a:endParaRPr lang="en-US" dirty="0"/>
          </a:p>
        </p:txBody>
      </p:sp>
    </p:spTree>
    <p:extLst>
      <p:ext uri="{BB962C8B-B14F-4D97-AF65-F5344CB8AC3E}">
        <p14:creationId xmlns:p14="http://schemas.microsoft.com/office/powerpoint/2010/main" val="20387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Declarations</a:t>
            </a:r>
            <a:endParaRPr lang="en-US" dirty="0"/>
          </a:p>
        </p:txBody>
      </p:sp>
      <p:sp>
        <p:nvSpPr>
          <p:cNvPr id="3" name="Content Placeholder 2"/>
          <p:cNvSpPr>
            <a:spLocks noGrp="1"/>
          </p:cNvSpPr>
          <p:nvPr>
            <p:ph idx="1"/>
          </p:nvPr>
        </p:nvSpPr>
        <p:spPr/>
        <p:txBody>
          <a:bodyPr>
            <a:normAutofit/>
          </a:bodyPr>
          <a:lstStyle/>
          <a:p>
            <a:r>
              <a:rPr lang="en-US" dirty="0"/>
              <a:t>A state of emergency </a:t>
            </a:r>
            <a:r>
              <a:rPr lang="en-US" dirty="0" smtClean="0"/>
              <a:t>went into </a:t>
            </a:r>
            <a:r>
              <a:rPr lang="en-US" dirty="0"/>
              <a:t>effect for Louisiana </a:t>
            </a:r>
            <a:r>
              <a:rPr lang="en-US" dirty="0" smtClean="0"/>
              <a:t>Sunday (1/14) after </a:t>
            </a:r>
            <a:r>
              <a:rPr lang="en-US" dirty="0"/>
              <a:t>a declaration from Gov. Jeff Landry as freezing temperatures are expected throughout the state </a:t>
            </a:r>
            <a:r>
              <a:rPr lang="en-US" dirty="0" smtClean="0"/>
              <a:t>due to an arctic </a:t>
            </a:r>
            <a:r>
              <a:rPr lang="en-US" dirty="0"/>
              <a:t>blast. </a:t>
            </a:r>
            <a:endParaRPr lang="en-US" dirty="0" smtClean="0"/>
          </a:p>
          <a:p>
            <a:r>
              <a:rPr lang="en-US" dirty="0"/>
              <a:t>The order </a:t>
            </a:r>
            <a:r>
              <a:rPr lang="en-US" dirty="0" smtClean="0"/>
              <a:t>will be in effect until 2/9</a:t>
            </a:r>
          </a:p>
          <a:p>
            <a:pPr lvl="1"/>
            <a:r>
              <a:rPr lang="en-US" dirty="0" smtClean="0"/>
              <a:t>01 </a:t>
            </a:r>
            <a:r>
              <a:rPr lang="en-US" dirty="0"/>
              <a:t>JML Proclamation </a:t>
            </a:r>
            <a:r>
              <a:rPr lang="en-US" dirty="0" smtClean="0"/>
              <a:t>1-8-2024</a:t>
            </a:r>
            <a:endParaRPr lang="en-US" dirty="0"/>
          </a:p>
          <a:p>
            <a:pPr lvl="1"/>
            <a:r>
              <a:rPr lang="en-US" dirty="0" smtClean="0"/>
              <a:t>For more information on the current emergency declaration visit: </a:t>
            </a:r>
            <a:r>
              <a:rPr lang="en-US" u="sng" dirty="0">
                <a:hlinkClick r:id="rId2"/>
              </a:rPr>
              <a:t>https://gov.louisiana.gov/assets/ExecutiveOrders/2024/JML-Executive-Order-04.pdf</a:t>
            </a:r>
            <a:endParaRPr lang="en-US" dirty="0"/>
          </a:p>
          <a:p>
            <a:pPr lvl="2"/>
            <a:endParaRPr lang="en-US" dirty="0" smtClean="0"/>
          </a:p>
          <a:p>
            <a:pPr marL="0" indent="0">
              <a:buNone/>
            </a:pPr>
            <a:endParaRPr lang="en-US" dirty="0"/>
          </a:p>
        </p:txBody>
      </p:sp>
    </p:spTree>
    <p:extLst>
      <p:ext uri="{BB962C8B-B14F-4D97-AF65-F5344CB8AC3E}">
        <p14:creationId xmlns:p14="http://schemas.microsoft.com/office/powerpoint/2010/main" val="8500641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LDH Key Messages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dirty="0"/>
              <a:t>Those with special medical needs:</a:t>
            </a:r>
            <a:endParaRPr lang="en-US" dirty="0"/>
          </a:p>
          <a:p>
            <a:pPr fontAlgn="base"/>
            <a:r>
              <a:rPr lang="en-US" dirty="0"/>
              <a:t>Ensure you have an ample supply of prescription medications to last at least a week.</a:t>
            </a:r>
            <a:endParaRPr lang="en-US" sz="3200" dirty="0"/>
          </a:p>
          <a:p>
            <a:pPr fontAlgn="base"/>
            <a:r>
              <a:rPr lang="en-US" dirty="0"/>
              <a:t>Inform your caregivers, family members or trusted friends about your special medical needs and emergency plan.</a:t>
            </a:r>
            <a:endParaRPr lang="en-US" sz="3200" dirty="0"/>
          </a:p>
          <a:p>
            <a:pPr fontAlgn="base"/>
            <a:r>
              <a:rPr lang="en-US" dirty="0"/>
              <a:t>If you rely on electric-powered medical equipment, such as ventilators, home dialysis machines or other assistive devices, make arrangements for backup power sources. </a:t>
            </a:r>
            <a:endParaRPr lang="en-US" sz="3200" dirty="0"/>
          </a:p>
          <a:p>
            <a:pPr fontAlgn="base"/>
            <a:r>
              <a:rPr lang="en-US" dirty="0"/>
              <a:t>If you rely on oxygen therapy, make sure you have a sufficient supply of oxygen.</a:t>
            </a:r>
            <a:endParaRPr lang="en-US" sz="3200" dirty="0"/>
          </a:p>
          <a:p>
            <a:pPr lvl="1" fontAlgn="base"/>
            <a:r>
              <a:rPr lang="en-US" dirty="0"/>
              <a:t>Contact your oxygen supplier to arrange for extra cylinders or backup power sources.</a:t>
            </a:r>
          </a:p>
          <a:p>
            <a:pPr lvl="1" fontAlgn="base"/>
            <a:r>
              <a:rPr lang="en-US" dirty="0"/>
              <a:t>Follow the instructions and recommendations provided by your healthcare provider regarding oxygen usage, maintenance and safety during storms or hurricanes. </a:t>
            </a:r>
            <a:endParaRPr lang="en-US" sz="2800" dirty="0"/>
          </a:p>
          <a:p>
            <a:pPr fontAlgn="base"/>
            <a:r>
              <a:rPr lang="en-US" dirty="0"/>
              <a:t>Keep copies of your medical records, prescriptions and oxygen equipment specifications on hand. </a:t>
            </a:r>
            <a:endParaRPr lang="en-US" sz="3200" dirty="0"/>
          </a:p>
          <a:p>
            <a:pPr lvl="1" fontAlgn="base"/>
            <a:r>
              <a:rPr lang="en-US" dirty="0"/>
              <a:t>Document the name and contact information of all pharmacies, medical supply vendors, home health/hospice agencies and dialysis centers. </a:t>
            </a:r>
            <a:endParaRPr lang="en-US" sz="2800" dirty="0"/>
          </a:p>
          <a:p>
            <a:pPr marL="0" indent="0">
              <a:buNone/>
            </a:pPr>
            <a:endParaRPr lang="en-US" dirty="0"/>
          </a:p>
        </p:txBody>
      </p:sp>
    </p:spTree>
    <p:extLst>
      <p:ext uri="{BB962C8B-B14F-4D97-AF65-F5344CB8AC3E}">
        <p14:creationId xmlns:p14="http://schemas.microsoft.com/office/powerpoint/2010/main" val="627733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LDH Key Messages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Know </a:t>
            </a:r>
            <a:r>
              <a:rPr lang="en-US" b="1" dirty="0"/>
              <a:t>the signs of cold-related illness:</a:t>
            </a:r>
            <a:endParaRPr lang="en-US" dirty="0"/>
          </a:p>
          <a:p>
            <a:pPr fontAlgn="base"/>
            <a:r>
              <a:rPr lang="en-US" dirty="0"/>
              <a:t>See a doctor immediately or go to the emergency room if you or someone you know has these symptoms:</a:t>
            </a:r>
          </a:p>
          <a:p>
            <a:pPr lvl="1" fontAlgn="base"/>
            <a:r>
              <a:rPr lang="en-US" b="1" dirty="0"/>
              <a:t>Hypothermia</a:t>
            </a:r>
          </a:p>
          <a:p>
            <a:pPr lvl="2" fontAlgn="base"/>
            <a:r>
              <a:rPr lang="en-US" dirty="0"/>
              <a:t>Shivering or fumbling hands</a:t>
            </a:r>
            <a:endParaRPr lang="en-US" b="1" dirty="0"/>
          </a:p>
          <a:p>
            <a:pPr lvl="2" fontAlgn="base"/>
            <a:r>
              <a:rPr lang="en-US" dirty="0"/>
              <a:t>Exhaustion or drowsiness</a:t>
            </a:r>
            <a:endParaRPr lang="en-US" b="1" dirty="0"/>
          </a:p>
          <a:p>
            <a:pPr lvl="2" fontAlgn="base"/>
            <a:r>
              <a:rPr lang="en-US" dirty="0"/>
              <a:t>Confusion or memory loss</a:t>
            </a:r>
            <a:endParaRPr lang="en-US" b="1" dirty="0"/>
          </a:p>
          <a:p>
            <a:pPr lvl="2" fontAlgn="base"/>
            <a:r>
              <a:rPr lang="en-US" dirty="0"/>
              <a:t>Slurred speech</a:t>
            </a:r>
            <a:endParaRPr lang="en-US" b="1" dirty="0"/>
          </a:p>
          <a:p>
            <a:pPr lvl="2" fontAlgn="base"/>
            <a:r>
              <a:rPr lang="en-US" dirty="0"/>
              <a:t>Bright red, cold skin or very low energy in infants</a:t>
            </a:r>
            <a:endParaRPr lang="en-US" b="1" dirty="0"/>
          </a:p>
          <a:p>
            <a:pPr lvl="1" fontAlgn="base"/>
            <a:r>
              <a:rPr lang="en-US" b="1" dirty="0"/>
              <a:t>Frostbite</a:t>
            </a:r>
          </a:p>
          <a:p>
            <a:pPr lvl="2" fontAlgn="base"/>
            <a:r>
              <a:rPr lang="en-US" dirty="0"/>
              <a:t>Redness or pain in any skin area</a:t>
            </a:r>
          </a:p>
          <a:p>
            <a:pPr lvl="2" fontAlgn="base"/>
            <a:r>
              <a:rPr lang="en-US" dirty="0"/>
              <a:t>White or grayish-yellow skin area</a:t>
            </a:r>
          </a:p>
          <a:p>
            <a:pPr lvl="2" fontAlgn="base"/>
            <a:r>
              <a:rPr lang="en-US" dirty="0"/>
              <a:t>Skin that feels unusually firm or waxy</a:t>
            </a:r>
          </a:p>
          <a:p>
            <a:pPr lvl="2" fontAlgn="base"/>
            <a:r>
              <a:rPr lang="en-US" dirty="0"/>
              <a:t>Numbness</a:t>
            </a:r>
          </a:p>
          <a:p>
            <a:endParaRPr lang="en-US" dirty="0"/>
          </a:p>
        </p:txBody>
      </p:sp>
    </p:spTree>
    <p:extLst>
      <p:ext uri="{BB962C8B-B14F-4D97-AF65-F5344CB8AC3E}">
        <p14:creationId xmlns:p14="http://schemas.microsoft.com/office/powerpoint/2010/main" val="2879361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LDH Key Messages</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Safely heating your home:</a:t>
            </a:r>
            <a:endParaRPr lang="en-US" dirty="0"/>
          </a:p>
          <a:p>
            <a:pPr fontAlgn="base"/>
            <a:r>
              <a:rPr lang="en-US" b="1" dirty="0"/>
              <a:t>Space heaters</a:t>
            </a:r>
          </a:p>
          <a:p>
            <a:pPr lvl="1" fontAlgn="base"/>
            <a:r>
              <a:rPr lang="en-US" dirty="0"/>
              <a:t>Plug space heaters directly into the wall socket, not into extension cords. Do not use the heater if the cords are frayed or splitting. </a:t>
            </a:r>
            <a:endParaRPr lang="en-US" b="1" dirty="0"/>
          </a:p>
          <a:p>
            <a:pPr lvl="1" fontAlgn="base"/>
            <a:r>
              <a:rPr lang="en-US" dirty="0"/>
              <a:t>Place space heaters three to five feet away from bedding or other flammable materials.</a:t>
            </a:r>
          </a:p>
          <a:p>
            <a:pPr lvl="1" fontAlgn="base"/>
            <a:r>
              <a:rPr lang="en-US" dirty="0"/>
              <a:t>Never allow children to play with/around the heater.  </a:t>
            </a:r>
            <a:endParaRPr lang="en-US" b="1" dirty="0"/>
          </a:p>
          <a:p>
            <a:pPr lvl="1" fontAlgn="base"/>
            <a:r>
              <a:rPr lang="en-US" dirty="0"/>
              <a:t>Unplug the heater when not in use. </a:t>
            </a:r>
            <a:endParaRPr lang="en-US" b="1" dirty="0"/>
          </a:p>
          <a:p>
            <a:pPr lvl="1" fontAlgn="base"/>
            <a:r>
              <a:rPr lang="en-US" dirty="0"/>
              <a:t>Never leave the heater unattended.</a:t>
            </a:r>
            <a:endParaRPr lang="en-US" b="1" dirty="0"/>
          </a:p>
          <a:p>
            <a:pPr fontAlgn="base"/>
            <a:r>
              <a:rPr lang="en-US" b="1" dirty="0"/>
              <a:t>Fireplaces</a:t>
            </a:r>
          </a:p>
          <a:p>
            <a:pPr lvl="1" fontAlgn="base"/>
            <a:r>
              <a:rPr lang="en-US" dirty="0"/>
              <a:t>Never use wood that has been recently cut, plastic artificial logs, paper, or trash- only use wood that has been stored and dried for at least one season.</a:t>
            </a:r>
            <a:endParaRPr lang="en-US" b="1" dirty="0"/>
          </a:p>
          <a:p>
            <a:pPr lvl="1" fontAlgn="base"/>
            <a:r>
              <a:rPr lang="en-US" dirty="0"/>
              <a:t>Make sure the chimney flue is open and clean before using the fireplace.</a:t>
            </a:r>
            <a:endParaRPr lang="en-US" b="1" dirty="0"/>
          </a:p>
          <a:p>
            <a:pPr lvl="1" fontAlgn="base"/>
            <a:r>
              <a:rPr lang="en-US" dirty="0"/>
              <a:t>Always use a protective screen in front of the fireplace.</a:t>
            </a:r>
            <a:endParaRPr lang="en-US" b="1" dirty="0"/>
          </a:p>
          <a:p>
            <a:pPr lvl="1" fontAlgn="base"/>
            <a:r>
              <a:rPr lang="en-US" dirty="0"/>
              <a:t>Ashes should be removed in a metal container. Never store ashes in or near your home as they may rekindle. </a:t>
            </a:r>
            <a:endParaRPr lang="en-US" b="1" dirty="0"/>
          </a:p>
        </p:txBody>
      </p:sp>
    </p:spTree>
    <p:extLst>
      <p:ext uri="{BB962C8B-B14F-4D97-AF65-F5344CB8AC3E}">
        <p14:creationId xmlns:p14="http://schemas.microsoft.com/office/powerpoint/2010/main" val="1984620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LDH Key Messages</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Safely heating your home:</a:t>
            </a:r>
            <a:endParaRPr lang="en-US" dirty="0"/>
          </a:p>
          <a:p>
            <a:pPr fontAlgn="base"/>
            <a:r>
              <a:rPr lang="en-US" b="1" dirty="0" smtClean="0"/>
              <a:t>Other </a:t>
            </a:r>
            <a:r>
              <a:rPr lang="en-US" b="1" dirty="0"/>
              <a:t>safety heating tips</a:t>
            </a:r>
          </a:p>
          <a:p>
            <a:pPr lvl="1" fontAlgn="base"/>
            <a:r>
              <a:rPr lang="en-US" dirty="0"/>
              <a:t>Smoke alarms save lives!</a:t>
            </a:r>
            <a:endParaRPr lang="en-US" b="1" dirty="0"/>
          </a:p>
          <a:p>
            <a:pPr lvl="2" fontAlgn="base"/>
            <a:r>
              <a:rPr lang="en-US" dirty="0"/>
              <a:t>The best level of protection is to install alarms in every bedroom and every hallway on every floor.</a:t>
            </a:r>
            <a:endParaRPr lang="en-US" b="1" dirty="0"/>
          </a:p>
          <a:p>
            <a:pPr lvl="2" fontAlgn="base"/>
            <a:r>
              <a:rPr lang="en-US" dirty="0"/>
              <a:t>DO NOT install smoke alarms in the kitchen or bathroom.</a:t>
            </a:r>
            <a:endParaRPr lang="en-US" b="1" dirty="0"/>
          </a:p>
          <a:p>
            <a:pPr lvl="2" fontAlgn="base"/>
            <a:r>
              <a:rPr lang="en-US" dirty="0"/>
              <a:t>Test the batteries monthly.</a:t>
            </a:r>
            <a:endParaRPr lang="en-US" b="1" dirty="0"/>
          </a:p>
          <a:p>
            <a:pPr lvl="2" fontAlgn="base"/>
            <a:r>
              <a:rPr lang="en-US" dirty="0"/>
              <a:t>Keep smoke alarms away from air vents.</a:t>
            </a:r>
            <a:endParaRPr lang="en-US" b="1" dirty="0"/>
          </a:p>
          <a:p>
            <a:pPr lvl="1" fontAlgn="base"/>
            <a:r>
              <a:rPr lang="en-US" dirty="0"/>
              <a:t>Install carbon monoxide (CO) detectors near bedroom areas and family rooms, for extra protection; place one about 15 feet away from your home’s heat source.</a:t>
            </a:r>
            <a:endParaRPr lang="en-US" b="1" dirty="0"/>
          </a:p>
          <a:p>
            <a:pPr lvl="1" fontAlgn="base"/>
            <a:r>
              <a:rPr lang="en-US" dirty="0"/>
              <a:t>Never use a stove or oven to heat the home, as this causes a buildup of deadly carbon monoxide gas in the home.</a:t>
            </a:r>
            <a:endParaRPr lang="en-US" b="1" dirty="0"/>
          </a:p>
          <a:p>
            <a:pPr lvl="1" fontAlgn="base"/>
            <a:r>
              <a:rPr lang="en-US" dirty="0"/>
              <a:t>Have a fire extinguisher and know how to use it.</a:t>
            </a:r>
            <a:endParaRPr lang="en-US" b="1" dirty="0"/>
          </a:p>
          <a:p>
            <a:pPr marL="0" indent="0">
              <a:buNone/>
            </a:pPr>
            <a:r>
              <a:rPr lang="en-US" dirty="0"/>
              <a:t/>
            </a:r>
            <a:br>
              <a:rPr lang="en-US" dirty="0"/>
            </a:br>
            <a:endParaRPr lang="en-US" sz="2400" dirty="0"/>
          </a:p>
        </p:txBody>
      </p:sp>
    </p:spTree>
    <p:extLst>
      <p:ext uri="{BB962C8B-B14F-4D97-AF65-F5344CB8AC3E}">
        <p14:creationId xmlns:p14="http://schemas.microsoft.com/office/powerpoint/2010/main" val="941805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LDH Key Messages</a:t>
            </a:r>
          </a:p>
        </p:txBody>
      </p:sp>
      <p:sp>
        <p:nvSpPr>
          <p:cNvPr id="3" name="Content Placeholder 2"/>
          <p:cNvSpPr>
            <a:spLocks noGrp="1"/>
          </p:cNvSpPr>
          <p:nvPr>
            <p:ph idx="1"/>
          </p:nvPr>
        </p:nvSpPr>
        <p:spPr>
          <a:xfrm>
            <a:off x="838200" y="1517904"/>
            <a:ext cx="10515600" cy="4659059"/>
          </a:xfrm>
        </p:spPr>
        <p:txBody>
          <a:bodyPr>
            <a:normAutofit/>
          </a:bodyPr>
          <a:lstStyle/>
          <a:p>
            <a:pPr marL="0" indent="0">
              <a:buNone/>
            </a:pPr>
            <a:r>
              <a:rPr lang="en-US" b="1" dirty="0" smtClean="0"/>
              <a:t>In </a:t>
            </a:r>
            <a:r>
              <a:rPr lang="en-US" b="1" dirty="0"/>
              <a:t>the event of a power outage:</a:t>
            </a:r>
            <a:endParaRPr lang="en-US" dirty="0"/>
          </a:p>
          <a:p>
            <a:pPr lvl="1" fontAlgn="base"/>
            <a:r>
              <a:rPr lang="en-US" b="1" dirty="0"/>
              <a:t>Preparation</a:t>
            </a:r>
          </a:p>
          <a:p>
            <a:pPr lvl="2" fontAlgn="base"/>
            <a:r>
              <a:rPr lang="en-US" dirty="0"/>
              <a:t>Before predicted extreme weather, fully charge electronics, including cell phones, tablets, laptops, and battery packs. </a:t>
            </a:r>
          </a:p>
          <a:p>
            <a:pPr lvl="3" fontAlgn="base"/>
            <a:r>
              <a:rPr lang="en-US" dirty="0"/>
              <a:t>Preserve cell phone battery life during the outage by texting instead of calling. </a:t>
            </a:r>
          </a:p>
          <a:p>
            <a:pPr lvl="2" fontAlgn="base"/>
            <a:r>
              <a:rPr lang="en-US" dirty="0"/>
              <a:t>Make sure your home is properly insulated by checking all doors and windows.</a:t>
            </a:r>
            <a:endParaRPr lang="en-US" sz="2400" dirty="0"/>
          </a:p>
          <a:p>
            <a:pPr lvl="2" fontAlgn="base"/>
            <a:r>
              <a:rPr lang="en-US" dirty="0"/>
              <a:t>Set your refrigerator and freezer to the coldest settings.</a:t>
            </a:r>
            <a:endParaRPr lang="en-US" sz="2400" dirty="0"/>
          </a:p>
          <a:p>
            <a:pPr lvl="3" fontAlgn="base"/>
            <a:r>
              <a:rPr lang="en-US" dirty="0"/>
              <a:t>During the outage, avoid opening the refrigerator and freezer unnecessarily to maintain temperature.</a:t>
            </a:r>
            <a:endParaRPr lang="en-US" b="1" dirty="0"/>
          </a:p>
          <a:p>
            <a:pPr lvl="3" fontAlgn="base"/>
            <a:r>
              <a:rPr lang="en-US" dirty="0"/>
              <a:t>If the power outage lasts more than four hours, discard perishable food items that have exceeded a safe temperature (40°F or 4°C).</a:t>
            </a:r>
            <a:endParaRPr lang="en-US" b="1" dirty="0"/>
          </a:p>
          <a:p>
            <a:pPr lvl="2" fontAlgn="base"/>
            <a:r>
              <a:rPr lang="en-US" dirty="0"/>
              <a:t>Check flashlights and battery-powered portable radios to ensure that they are working. Keep extra batteries on hand</a:t>
            </a:r>
            <a:r>
              <a:rPr lang="en-US" dirty="0" smtClean="0"/>
              <a:t>.</a:t>
            </a:r>
            <a:endParaRPr lang="en-US" sz="2400" dirty="0"/>
          </a:p>
        </p:txBody>
      </p:sp>
    </p:spTree>
    <p:extLst>
      <p:ext uri="{BB962C8B-B14F-4D97-AF65-F5344CB8AC3E}">
        <p14:creationId xmlns:p14="http://schemas.microsoft.com/office/powerpoint/2010/main" val="427032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LDH Key Messages</a:t>
            </a:r>
          </a:p>
        </p:txBody>
      </p:sp>
      <p:sp>
        <p:nvSpPr>
          <p:cNvPr id="3" name="Content Placeholder 2"/>
          <p:cNvSpPr>
            <a:spLocks noGrp="1"/>
          </p:cNvSpPr>
          <p:nvPr>
            <p:ph idx="1"/>
          </p:nvPr>
        </p:nvSpPr>
        <p:spPr>
          <a:xfrm>
            <a:off x="838200" y="1690688"/>
            <a:ext cx="10515600" cy="4351338"/>
          </a:xfrm>
        </p:spPr>
        <p:txBody>
          <a:bodyPr>
            <a:normAutofit fontScale="70000" lnSpcReduction="20000"/>
          </a:bodyPr>
          <a:lstStyle/>
          <a:p>
            <a:pPr fontAlgn="base"/>
            <a:r>
              <a:rPr lang="en-US" b="1" dirty="0" smtClean="0"/>
              <a:t>Generators</a:t>
            </a:r>
            <a:endParaRPr lang="en-US" b="1" dirty="0"/>
          </a:p>
          <a:p>
            <a:pPr lvl="1" fontAlgn="base"/>
            <a:r>
              <a:rPr lang="en-US" dirty="0"/>
              <a:t>Place your generator outdoors in a well-ventilated area away from doors, windows, and vents.</a:t>
            </a:r>
          </a:p>
          <a:p>
            <a:pPr lvl="1" fontAlgn="base"/>
            <a:r>
              <a:rPr lang="en-US" dirty="0"/>
              <a:t>Never use generators in garages, basements, or enclosed areas, even with the door open.</a:t>
            </a:r>
          </a:p>
          <a:p>
            <a:pPr lvl="1" fontAlgn="base"/>
            <a:r>
              <a:rPr lang="en-US" dirty="0"/>
              <a:t>Place generators so that exhaust fumes can’t enter the home through windows, doors, or other openings in the building. </a:t>
            </a:r>
          </a:p>
          <a:p>
            <a:pPr lvl="1" fontAlgn="base"/>
            <a:r>
              <a:rPr lang="en-US" dirty="0"/>
              <a:t>Make sure you have working carbon monoxide (CO) alarms in your home.</a:t>
            </a:r>
          </a:p>
          <a:p>
            <a:pPr lvl="1" fontAlgn="base"/>
            <a:r>
              <a:rPr lang="en-US" dirty="0"/>
              <a:t>Turn off generators and let them cool down before refueling. Never refuel while it is running.</a:t>
            </a:r>
          </a:p>
          <a:p>
            <a:pPr lvl="1" fontAlgn="base"/>
            <a:r>
              <a:rPr lang="en-US" dirty="0"/>
              <a:t>Store fuel for the generator outside of living areas.</a:t>
            </a:r>
          </a:p>
          <a:p>
            <a:pPr lvl="1" fontAlgn="base"/>
            <a:r>
              <a:rPr lang="en-US" dirty="0"/>
              <a:t>When plugging in appliances, make sure they are plugged directly into the generator or a heavy duty outdoor-rated extension cord. </a:t>
            </a:r>
          </a:p>
          <a:p>
            <a:pPr lvl="1" fontAlgn="base"/>
            <a:r>
              <a:rPr lang="en-US" dirty="0"/>
              <a:t>To prevent electrocution, keep the generator dry and operate it on a dry surface</a:t>
            </a:r>
          </a:p>
          <a:p>
            <a:pPr fontAlgn="base"/>
            <a:r>
              <a:rPr lang="en-US" b="1" dirty="0"/>
              <a:t>Candles</a:t>
            </a:r>
          </a:p>
          <a:p>
            <a:pPr lvl="1" fontAlgn="base"/>
            <a:r>
              <a:rPr lang="en-US" dirty="0"/>
              <a:t>Place candles in a non-tip candle holder away from decorations, curtains, or displays.</a:t>
            </a:r>
            <a:endParaRPr lang="en-US" b="1" dirty="0"/>
          </a:p>
          <a:p>
            <a:pPr lvl="1" fontAlgn="base"/>
            <a:r>
              <a:rPr lang="en-US" dirty="0"/>
              <a:t>Never place candles next to windows or exits.</a:t>
            </a:r>
          </a:p>
          <a:p>
            <a:pPr lvl="1" fontAlgn="base"/>
            <a:r>
              <a:rPr lang="en-US" dirty="0"/>
              <a:t>Never leave candles burning unattended or within reach of a small child.</a:t>
            </a:r>
            <a:endParaRPr lang="en-US" b="1" dirty="0"/>
          </a:p>
          <a:p>
            <a:pPr lvl="1" fontAlgn="base"/>
            <a:r>
              <a:rPr lang="en-US" dirty="0"/>
              <a:t>Extinguish candles before you leave a room, go to bed, or leave the house. </a:t>
            </a:r>
          </a:p>
          <a:p>
            <a:pPr marL="0" indent="0" fontAlgn="base">
              <a:buNone/>
            </a:pPr>
            <a:endParaRPr lang="en-US" dirty="0"/>
          </a:p>
          <a:p>
            <a:endParaRPr lang="en-US" dirty="0"/>
          </a:p>
        </p:txBody>
      </p:sp>
    </p:spTree>
    <p:extLst>
      <p:ext uri="{BB962C8B-B14F-4D97-AF65-F5344CB8AC3E}">
        <p14:creationId xmlns:p14="http://schemas.microsoft.com/office/powerpoint/2010/main" val="22623721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LDH Key Messages</a:t>
            </a:r>
          </a:p>
        </p:txBody>
      </p:sp>
      <p:sp>
        <p:nvSpPr>
          <p:cNvPr id="3" name="Content Placeholder 2"/>
          <p:cNvSpPr>
            <a:spLocks noGrp="1"/>
          </p:cNvSpPr>
          <p:nvPr>
            <p:ph idx="1"/>
          </p:nvPr>
        </p:nvSpPr>
        <p:spPr>
          <a:xfrm>
            <a:off x="838200" y="1690688"/>
            <a:ext cx="10515600" cy="4351338"/>
          </a:xfrm>
        </p:spPr>
        <p:txBody>
          <a:bodyPr>
            <a:normAutofit fontScale="77500" lnSpcReduction="20000"/>
          </a:bodyPr>
          <a:lstStyle/>
          <a:p>
            <a:pPr fontAlgn="base"/>
            <a:r>
              <a:rPr lang="en-US" dirty="0" smtClean="0"/>
              <a:t>Wear </a:t>
            </a:r>
            <a:r>
              <a:rPr lang="en-US" dirty="0"/>
              <a:t>warm clothes and go to a public place like a library, recreation center, or mall for temporary relief.</a:t>
            </a:r>
            <a:endParaRPr lang="en-US" b="1" dirty="0"/>
          </a:p>
          <a:p>
            <a:pPr fontAlgn="base"/>
            <a:r>
              <a:rPr lang="en-US" dirty="0"/>
              <a:t>Check in with neighbors, especially those who may be vulnerable, such as the elderly, individuals with disabilities, or those with chronic illnesses. </a:t>
            </a:r>
            <a:endParaRPr lang="en-US" b="1" dirty="0"/>
          </a:p>
          <a:p>
            <a:r>
              <a:rPr lang="en-US" b="1" dirty="0" smtClean="0"/>
              <a:t>Safe </a:t>
            </a:r>
            <a:r>
              <a:rPr lang="en-US" b="1" dirty="0"/>
              <a:t>traveling:</a:t>
            </a:r>
            <a:endParaRPr lang="en-US" dirty="0"/>
          </a:p>
          <a:p>
            <a:pPr lvl="1" fontAlgn="base"/>
            <a:r>
              <a:rPr lang="en-US" dirty="0"/>
              <a:t>Be cautious and alert. Never drive distracted</a:t>
            </a:r>
          </a:p>
          <a:p>
            <a:pPr lvl="1" fontAlgn="base"/>
            <a:r>
              <a:rPr lang="en-US" dirty="0"/>
              <a:t>Stay off the road as much as possible.</a:t>
            </a:r>
          </a:p>
          <a:p>
            <a:pPr lvl="1" fontAlgn="base"/>
            <a:r>
              <a:rPr lang="en-US" dirty="0"/>
              <a:t>If you must drive, use extreme caution during icy or foggy conditions.</a:t>
            </a:r>
          </a:p>
          <a:p>
            <a:pPr lvl="1" fontAlgn="base"/>
            <a:r>
              <a:rPr lang="en-US" dirty="0"/>
              <a:t>Take extra care on elevated roads, like </a:t>
            </a:r>
            <a:r>
              <a:rPr lang="en-US" dirty="0" smtClean="0"/>
              <a:t>bridges.</a:t>
            </a:r>
            <a:endParaRPr lang="en-US" dirty="0"/>
          </a:p>
          <a:p>
            <a:pPr fontAlgn="base"/>
            <a:r>
              <a:rPr lang="en-US" b="1" dirty="0" smtClean="0"/>
              <a:t>Staying </a:t>
            </a:r>
            <a:r>
              <a:rPr lang="en-US" b="1" dirty="0"/>
              <a:t>informed and connected:</a:t>
            </a:r>
            <a:endParaRPr lang="en-US" dirty="0"/>
          </a:p>
          <a:p>
            <a:pPr lvl="1" fontAlgn="base"/>
            <a:r>
              <a:rPr lang="en-US" dirty="0"/>
              <a:t>Follow the instructions of emergency officials.</a:t>
            </a:r>
          </a:p>
          <a:p>
            <a:pPr lvl="1" fontAlgn="base"/>
            <a:r>
              <a:rPr lang="en-US" dirty="0"/>
              <a:t>Stay tuned to your local news.</a:t>
            </a:r>
          </a:p>
          <a:p>
            <a:pPr lvl="1" fontAlgn="base"/>
            <a:r>
              <a:rPr lang="en-US" dirty="0"/>
              <a:t>Use weather apps and websites that provide accurate and up-to-date information.</a:t>
            </a:r>
          </a:p>
          <a:p>
            <a:pPr lvl="1" fontAlgn="base"/>
            <a:r>
              <a:rPr lang="en-US" dirty="0"/>
              <a:t>Maintain communication with neighbors, friends, family members, local community groups and neighborhood associations.</a:t>
            </a:r>
          </a:p>
          <a:p>
            <a:endParaRPr lang="en-US" dirty="0"/>
          </a:p>
        </p:txBody>
      </p:sp>
    </p:spTree>
    <p:extLst>
      <p:ext uri="{BB962C8B-B14F-4D97-AF65-F5344CB8AC3E}">
        <p14:creationId xmlns:p14="http://schemas.microsoft.com/office/powerpoint/2010/main" val="11422971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Dialysis Patient Assistance </a:t>
            </a:r>
            <a:r>
              <a:rPr lang="en-US" dirty="0" smtClean="0"/>
              <a:t>Hotlines</a:t>
            </a:r>
            <a:endParaRPr lang="en-US" dirty="0"/>
          </a:p>
        </p:txBody>
      </p:sp>
      <p:sp>
        <p:nvSpPr>
          <p:cNvPr id="3" name="Content Placeholder 2"/>
          <p:cNvSpPr>
            <a:spLocks noGrp="1"/>
          </p:cNvSpPr>
          <p:nvPr>
            <p:ph idx="1"/>
          </p:nvPr>
        </p:nvSpPr>
        <p:spPr/>
        <p:txBody>
          <a:bodyPr>
            <a:normAutofit fontScale="92500" lnSpcReduction="10000"/>
          </a:bodyPr>
          <a:lstStyle/>
          <a:p>
            <a:pPr>
              <a:spcBef>
                <a:spcPts val="1800"/>
              </a:spcBef>
            </a:pPr>
            <a:r>
              <a:rPr lang="en-US" dirty="0" smtClean="0"/>
              <a:t>The </a:t>
            </a:r>
            <a:r>
              <a:rPr lang="en-US" dirty="0"/>
              <a:t>Conditions for Coverage for End Stage Renal Disease facilities require that dialysis facilities provide patients with:</a:t>
            </a:r>
          </a:p>
          <a:p>
            <a:pPr lvl="1">
              <a:spcBef>
                <a:spcPts val="1800"/>
              </a:spcBef>
            </a:pPr>
            <a:r>
              <a:rPr lang="en-US" dirty="0" smtClean="0"/>
              <a:t>Instructions </a:t>
            </a:r>
            <a:r>
              <a:rPr lang="en-US" dirty="0"/>
              <a:t>on how to contact their facility during an emergency.</a:t>
            </a:r>
          </a:p>
          <a:p>
            <a:pPr lvl="1">
              <a:spcBef>
                <a:spcPts val="1800"/>
              </a:spcBef>
            </a:pPr>
            <a:r>
              <a:rPr lang="en-US" dirty="0" smtClean="0"/>
              <a:t>An </a:t>
            </a:r>
            <a:r>
              <a:rPr lang="en-US" dirty="0"/>
              <a:t>alternate emergency phone number in case the facility phone is not answered and/or the facility is not functioning during a disaster.</a:t>
            </a:r>
          </a:p>
          <a:p>
            <a:pPr lvl="1">
              <a:spcBef>
                <a:spcPts val="1800"/>
              </a:spcBef>
            </a:pPr>
            <a:r>
              <a:rPr lang="en-US" dirty="0" smtClean="0"/>
              <a:t>Directions </a:t>
            </a:r>
            <a:r>
              <a:rPr lang="en-US" dirty="0"/>
              <a:t>on what to do if they are not able to get to their regular dialysis treatment, including dietary precautions and seeking treatment promptly in the event that a natural or man-made disaster results in the closure of their </a:t>
            </a:r>
            <a:r>
              <a:rPr lang="en-US" dirty="0" smtClean="0"/>
              <a:t>facility.</a:t>
            </a:r>
          </a:p>
          <a:p>
            <a:pPr lvl="1">
              <a:spcBef>
                <a:spcPts val="1800"/>
              </a:spcBef>
            </a:pPr>
            <a:r>
              <a:rPr lang="en-US" dirty="0" smtClean="0"/>
              <a:t>If </a:t>
            </a:r>
            <a:r>
              <a:rPr lang="en-US" dirty="0"/>
              <a:t>a patient is unable to reach someone from their facility, they can use the following patient hotlines, starting with their dialysis company’s hotline first, to obtain an appointment for dialysis treatment.  </a:t>
            </a:r>
          </a:p>
          <a:p>
            <a:endParaRPr lang="en-US" dirty="0"/>
          </a:p>
          <a:p>
            <a:endParaRPr lang="en-US" dirty="0"/>
          </a:p>
        </p:txBody>
      </p:sp>
    </p:spTree>
    <p:extLst>
      <p:ext uri="{BB962C8B-B14F-4D97-AF65-F5344CB8AC3E}">
        <p14:creationId xmlns:p14="http://schemas.microsoft.com/office/powerpoint/2010/main" val="4158597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Dialysis Patient Assistance </a:t>
            </a:r>
            <a:r>
              <a:rPr lang="en-US" dirty="0" smtClean="0"/>
              <a:t>Hotlines</a:t>
            </a:r>
            <a:endParaRPr lang="en-US" dirty="0"/>
          </a:p>
        </p:txBody>
      </p:sp>
      <p:sp>
        <p:nvSpPr>
          <p:cNvPr id="3" name="Content Placeholder 2"/>
          <p:cNvSpPr>
            <a:spLocks noGrp="1"/>
          </p:cNvSpPr>
          <p:nvPr>
            <p:ph idx="1"/>
          </p:nvPr>
        </p:nvSpPr>
        <p:spPr/>
        <p:txBody>
          <a:bodyPr>
            <a:normAutofit/>
          </a:bodyPr>
          <a:lstStyle/>
          <a:p>
            <a:r>
              <a:rPr lang="en-US" sz="2400" dirty="0" smtClean="0"/>
              <a:t>If </a:t>
            </a:r>
            <a:r>
              <a:rPr lang="en-US" sz="2400" dirty="0"/>
              <a:t>a patient is unable to reach someone from their facility, they can use the following patient hotlines, starting with their dialysis company’s hotline first, to obtain an appointment for dialysis treatment.  </a:t>
            </a:r>
          </a:p>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277224881"/>
              </p:ext>
            </p:extLst>
          </p:nvPr>
        </p:nvGraphicFramePr>
        <p:xfrm>
          <a:off x="1152237" y="3205018"/>
          <a:ext cx="6698672" cy="2041236"/>
        </p:xfrm>
        <a:graphic>
          <a:graphicData uri="http://schemas.openxmlformats.org/drawingml/2006/table">
            <a:tbl>
              <a:tblPr firstRow="1" firstCol="1" bandRow="1"/>
              <a:tblGrid>
                <a:gridCol w="3349336">
                  <a:extLst>
                    <a:ext uri="{9D8B030D-6E8A-4147-A177-3AD203B41FA5}">
                      <a16:colId xmlns:a16="http://schemas.microsoft.com/office/drawing/2014/main" val="2933073588"/>
                    </a:ext>
                  </a:extLst>
                </a:gridCol>
                <a:gridCol w="3349336">
                  <a:extLst>
                    <a:ext uri="{9D8B030D-6E8A-4147-A177-3AD203B41FA5}">
                      <a16:colId xmlns:a16="http://schemas.microsoft.com/office/drawing/2014/main" val="4165336694"/>
                    </a:ext>
                  </a:extLst>
                </a:gridCol>
              </a:tblGrid>
              <a:tr h="255155">
                <a:tc>
                  <a:txBody>
                    <a:bodyPr/>
                    <a:lstStyle/>
                    <a:p>
                      <a:pPr marL="0" marR="0" algn="ctr">
                        <a:spcBef>
                          <a:spcPts val="1800"/>
                        </a:spcBef>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Dialysis Company</a:t>
                      </a:r>
                      <a:endParaRPr lang="en-US" sz="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49E"/>
                    </a:solidFill>
                  </a:tcPr>
                </a:tc>
                <a:tc>
                  <a:txBody>
                    <a:bodyPr/>
                    <a:lstStyle/>
                    <a:p>
                      <a:pPr marL="0" marR="0" algn="ctr">
                        <a:spcBef>
                          <a:spcPts val="1800"/>
                        </a:spcBef>
                        <a:spcAft>
                          <a:spcPts val="0"/>
                        </a:spcAft>
                      </a:pPr>
                      <a:r>
                        <a:rPr lang="en-US" sz="16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Patient Hotline Phone Number</a:t>
                      </a:r>
                      <a:endParaRPr lang="en-US" sz="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49E"/>
                    </a:solidFill>
                  </a:tcPr>
                </a:tc>
                <a:extLst>
                  <a:ext uri="{0D108BD9-81ED-4DB2-BD59-A6C34878D82A}">
                    <a16:rowId xmlns:a16="http://schemas.microsoft.com/office/drawing/2014/main" val="3875693822"/>
                  </a:ext>
                </a:extLst>
              </a:tr>
              <a:tr h="223260">
                <a:tc>
                  <a:txBody>
                    <a:bodyPr/>
                    <a:lstStyle/>
                    <a:p>
                      <a:pPr marL="0" marR="0">
                        <a:spcBef>
                          <a:spcPts val="300"/>
                        </a:spcBef>
                        <a:spcAft>
                          <a:spcPts val="30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American Renal Associates (ARA)/IRC</a:t>
                      </a:r>
                      <a:endPar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0" marR="0" algn="ctr">
                        <a:spcBef>
                          <a:spcPts val="300"/>
                        </a:spcBef>
                        <a:spcAft>
                          <a:spcPts val="30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978.232.4099</a:t>
                      </a:r>
                      <a:endPar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extLst>
                  <a:ext uri="{0D108BD9-81ED-4DB2-BD59-A6C34878D82A}">
                    <a16:rowId xmlns:a16="http://schemas.microsoft.com/office/drawing/2014/main" val="3104854059"/>
                  </a:ext>
                </a:extLst>
              </a:tr>
              <a:tr h="223260">
                <a:tc>
                  <a:txBody>
                    <a:bodyPr/>
                    <a:lstStyle/>
                    <a:p>
                      <a:pPr marL="0" marR="0">
                        <a:spcBef>
                          <a:spcPts val="300"/>
                        </a:spcBef>
                        <a:spcAft>
                          <a:spcPts val="30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DaVita (DVA)</a:t>
                      </a:r>
                      <a:endPar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800.400.8331</a:t>
                      </a:r>
                      <a:endPar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71373"/>
                  </a:ext>
                </a:extLst>
              </a:tr>
              <a:tr h="223260">
                <a:tc>
                  <a:txBody>
                    <a:bodyPr/>
                    <a:lstStyle/>
                    <a:p>
                      <a:pPr marL="0" marR="0">
                        <a:spcBef>
                          <a:spcPts val="300"/>
                        </a:spcBef>
                        <a:spcAft>
                          <a:spcPts val="30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Dialysis Center Inc. (DCI) </a:t>
                      </a:r>
                      <a:endPar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0" marR="0" algn="ctr">
                        <a:spcBef>
                          <a:spcPts val="300"/>
                        </a:spcBef>
                        <a:spcAft>
                          <a:spcPts val="30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866.424.1990</a:t>
                      </a:r>
                      <a:endPar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extLst>
                  <a:ext uri="{0D108BD9-81ED-4DB2-BD59-A6C34878D82A}">
                    <a16:rowId xmlns:a16="http://schemas.microsoft.com/office/drawing/2014/main" val="4107483911"/>
                  </a:ext>
                </a:extLst>
              </a:tr>
              <a:tr h="223260">
                <a:tc>
                  <a:txBody>
                    <a:bodyPr/>
                    <a:lstStyle/>
                    <a:p>
                      <a:pPr marL="0" marR="0">
                        <a:spcBef>
                          <a:spcPts val="300"/>
                        </a:spcBef>
                        <a:spcAft>
                          <a:spcPts val="30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Fresenius Medical Care (FMC) </a:t>
                      </a:r>
                      <a:endPar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800.626.1297</a:t>
                      </a:r>
                      <a:endPar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1147532"/>
                  </a:ext>
                </a:extLst>
              </a:tr>
              <a:tr h="223260">
                <a:tc>
                  <a:txBody>
                    <a:bodyPr/>
                    <a:lstStyle/>
                    <a:p>
                      <a:pPr marL="0" marR="0">
                        <a:spcBef>
                          <a:spcPts val="300"/>
                        </a:spcBef>
                        <a:spcAft>
                          <a:spcPts val="30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Satellite Healthcare</a:t>
                      </a:r>
                      <a:endPar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a:txBody>
                    <a:bodyPr/>
                    <a:lstStyle/>
                    <a:p>
                      <a:pPr marL="0" marR="0" algn="ctr">
                        <a:spcBef>
                          <a:spcPts val="300"/>
                        </a:spcBef>
                        <a:spcAft>
                          <a:spcPts val="30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800.367.8292</a:t>
                      </a:r>
                      <a:endPar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extLst>
                  <a:ext uri="{0D108BD9-81ED-4DB2-BD59-A6C34878D82A}">
                    <a16:rowId xmlns:a16="http://schemas.microsoft.com/office/drawing/2014/main" val="1435403660"/>
                  </a:ext>
                </a:extLst>
              </a:tr>
              <a:tr h="223260">
                <a:tc>
                  <a:txBody>
                    <a:bodyPr/>
                    <a:lstStyle/>
                    <a:p>
                      <a:pPr marL="0" marR="0">
                        <a:spcBef>
                          <a:spcPts val="300"/>
                        </a:spcBef>
                        <a:spcAft>
                          <a:spcPts val="30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 Renal Care (USRC)</a:t>
                      </a:r>
                      <a:endPar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866.671.8772</a:t>
                      </a:r>
                      <a:endParaRPr lang="en-US" sz="1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9585523"/>
                  </a:ext>
                </a:extLst>
              </a:tr>
              <a:tr h="446521">
                <a:tc gridSpan="2">
                  <a:txBody>
                    <a:bodyPr/>
                    <a:lstStyle/>
                    <a:p>
                      <a:pPr marL="0" marR="0">
                        <a:spcBef>
                          <a:spcPts val="300"/>
                        </a:spcBef>
                        <a:spcAft>
                          <a:spcPts val="30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If a patient is unable to obtain placement for treatment via the company hotline phone number above, they can contact ESRD Network 7 at  800.472.8664</a:t>
                      </a:r>
                      <a:endParaRPr lang="en-US" sz="1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CF7"/>
                    </a:solidFill>
                  </a:tcPr>
                </a:tc>
                <a:tc hMerge="1">
                  <a:txBody>
                    <a:bodyPr/>
                    <a:lstStyle/>
                    <a:p>
                      <a:endParaRPr lang="en-US"/>
                    </a:p>
                  </a:txBody>
                  <a:tcPr/>
                </a:tc>
                <a:extLst>
                  <a:ext uri="{0D108BD9-81ED-4DB2-BD59-A6C34878D82A}">
                    <a16:rowId xmlns:a16="http://schemas.microsoft.com/office/drawing/2014/main" val="2691709389"/>
                  </a:ext>
                </a:extLst>
              </a:tr>
            </a:tbl>
          </a:graphicData>
        </a:graphic>
      </p:graphicFrame>
    </p:spTree>
    <p:extLst>
      <p:ext uri="{BB962C8B-B14F-4D97-AF65-F5344CB8AC3E}">
        <p14:creationId xmlns:p14="http://schemas.microsoft.com/office/powerpoint/2010/main" val="229966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92500" lnSpcReduction="10000"/>
          </a:bodyPr>
          <a:lstStyle/>
          <a:p>
            <a:pPr>
              <a:spcBef>
                <a:spcPts val="1800"/>
              </a:spcBef>
            </a:pPr>
            <a:r>
              <a:rPr lang="en-US" dirty="0"/>
              <a:t>For shelter information contact </a:t>
            </a:r>
            <a:r>
              <a:rPr lang="en-US" dirty="0" smtClean="0"/>
              <a:t>2-1-1</a:t>
            </a:r>
          </a:p>
          <a:p>
            <a:pPr>
              <a:spcBef>
                <a:spcPts val="1800"/>
              </a:spcBef>
            </a:pPr>
            <a:r>
              <a:rPr lang="en-US" dirty="0" smtClean="0"/>
              <a:t>For road closure information contact DOTD </a:t>
            </a:r>
            <a:r>
              <a:rPr lang="en-US" dirty="0"/>
              <a:t>- 511LA.org , dial 511 or 888-ROAD-511 (888-762-3511</a:t>
            </a:r>
            <a:r>
              <a:rPr lang="en-US" dirty="0" smtClean="0"/>
              <a:t>)</a:t>
            </a:r>
          </a:p>
          <a:p>
            <a:pPr>
              <a:spcBef>
                <a:spcPts val="1800"/>
              </a:spcBef>
            </a:pPr>
            <a:r>
              <a:rPr lang="en-US" dirty="0"/>
              <a:t>For vital </a:t>
            </a:r>
            <a:r>
              <a:rPr lang="en-US" dirty="0" smtClean="0"/>
              <a:t>weather updates </a:t>
            </a:r>
            <a:r>
              <a:rPr lang="en-US" dirty="0"/>
              <a:t>visit the National Weather Service, </a:t>
            </a:r>
            <a:r>
              <a:rPr lang="en-US" dirty="0">
                <a:hlinkClick r:id="rId2"/>
              </a:rPr>
              <a:t>https://www.weather.gov</a:t>
            </a:r>
            <a:r>
              <a:rPr lang="en-US" dirty="0" smtClean="0">
                <a:hlinkClick r:id="rId2"/>
              </a:rPr>
              <a:t>/</a:t>
            </a:r>
            <a:endParaRPr lang="en-US" dirty="0" smtClean="0"/>
          </a:p>
          <a:p>
            <a:pPr>
              <a:spcBef>
                <a:spcPts val="1800"/>
              </a:spcBef>
            </a:pPr>
            <a:r>
              <a:rPr lang="en-US" dirty="0" smtClean="0"/>
              <a:t>For health information visit </a:t>
            </a:r>
            <a:r>
              <a:rPr lang="en-US" dirty="0" smtClean="0">
                <a:hlinkClick r:id="rId3"/>
              </a:rPr>
              <a:t>www.ldh.la.gov</a:t>
            </a:r>
            <a:r>
              <a:rPr lang="en-US" dirty="0" smtClean="0"/>
              <a:t>  </a:t>
            </a:r>
          </a:p>
          <a:p>
            <a:pPr>
              <a:spcBef>
                <a:spcPts val="1800"/>
              </a:spcBef>
            </a:pPr>
            <a:r>
              <a:rPr lang="en-US" dirty="0"/>
              <a:t>Power outage map is located at </a:t>
            </a:r>
            <a:r>
              <a:rPr lang="en-US" dirty="0">
                <a:hlinkClick r:id="rId4"/>
              </a:rPr>
              <a:t>https://</a:t>
            </a:r>
            <a:r>
              <a:rPr lang="en-US" dirty="0" smtClean="0">
                <a:hlinkClick r:id="rId4"/>
              </a:rPr>
              <a:t>poweroutage.us/area/state/louisiana</a:t>
            </a:r>
            <a:endParaRPr lang="en-US" dirty="0" smtClean="0"/>
          </a:p>
          <a:p>
            <a:pPr>
              <a:spcBef>
                <a:spcPts val="1800"/>
              </a:spcBef>
            </a:pPr>
            <a:r>
              <a:rPr lang="en-US" dirty="0" smtClean="0"/>
              <a:t>For dialysis updates call Network 13 at 1-800-472-8664</a:t>
            </a:r>
          </a:p>
          <a:p>
            <a:pPr>
              <a:spcBef>
                <a:spcPts val="1800"/>
              </a:spcBef>
            </a:pPr>
            <a:endParaRPr lang="en-US" dirty="0" smtClean="0"/>
          </a:p>
          <a:p>
            <a:pPr>
              <a:spcBef>
                <a:spcPts val="1800"/>
              </a:spcBef>
            </a:pPr>
            <a:endParaRPr lang="en-US" dirty="0"/>
          </a:p>
          <a:p>
            <a:endParaRPr lang="en-US" dirty="0"/>
          </a:p>
        </p:txBody>
      </p:sp>
    </p:spTree>
    <p:extLst>
      <p:ext uri="{BB962C8B-B14F-4D97-AF65-F5344CB8AC3E}">
        <p14:creationId xmlns:p14="http://schemas.microsoft.com/office/powerpoint/2010/main" val="960036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600" dirty="0" smtClean="0"/>
              <a:t>Cold </a:t>
            </a:r>
            <a:r>
              <a:rPr lang="en-US" sz="3600" dirty="0"/>
              <a:t>Weather &amp; </a:t>
            </a:r>
            <a:r>
              <a:rPr lang="en-US" sz="3600" dirty="0" smtClean="0"/>
              <a:t>Winter Update </a:t>
            </a:r>
            <a:r>
              <a:rPr lang="en-US" sz="4000" dirty="0" smtClean="0"/>
              <a:t/>
            </a:r>
            <a:br>
              <a:rPr lang="en-US" sz="4000" dirty="0" smtClean="0"/>
            </a:br>
            <a:r>
              <a:rPr lang="en-US" sz="2000" b="0" dirty="0" smtClean="0">
                <a:solidFill>
                  <a:schemeClr val="tx1">
                    <a:lumMod val="50000"/>
                    <a:lumOff val="50000"/>
                  </a:schemeClr>
                </a:solidFill>
              </a:rPr>
              <a:t>Jan 14th</a:t>
            </a:r>
            <a:r>
              <a:rPr lang="en-US" sz="2000" b="0" dirty="0">
                <a:solidFill>
                  <a:schemeClr val="tx1">
                    <a:lumMod val="50000"/>
                    <a:lumOff val="50000"/>
                  </a:schemeClr>
                </a:solidFill>
              </a:rPr>
              <a:t>, 2024: </a:t>
            </a:r>
            <a:r>
              <a:rPr lang="en-US" sz="2000" b="0" dirty="0" smtClean="0">
                <a:solidFill>
                  <a:schemeClr val="tx1">
                    <a:lumMod val="50000"/>
                    <a:lumOff val="50000"/>
                  </a:schemeClr>
                </a:solidFill>
              </a:rPr>
              <a:t>8:09 AM </a:t>
            </a:r>
            <a:r>
              <a:rPr lang="en-US" sz="2000" b="0" dirty="0">
                <a:solidFill>
                  <a:schemeClr val="tx1">
                    <a:lumMod val="50000"/>
                    <a:lumOff val="50000"/>
                  </a:schemeClr>
                </a:solidFill>
              </a:rPr>
              <a:t>CST</a:t>
            </a:r>
            <a:endParaRPr lang="en-US" sz="4000" b="0" dirty="0">
              <a:solidFill>
                <a:schemeClr val="tx1">
                  <a:lumMod val="50000"/>
                  <a:lumOff val="50000"/>
                </a:schemeClr>
              </a:solidFill>
            </a:endParaRPr>
          </a:p>
        </p:txBody>
      </p:sp>
      <p:pic>
        <p:nvPicPr>
          <p:cNvPr id="1026" name="Picture 2" descr="Slid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36074"/>
            <a:ext cx="10515600" cy="505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4700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Storm-Related Deaths</a:t>
            </a:r>
          </a:p>
        </p:txBody>
      </p:sp>
      <p:graphicFrame>
        <p:nvGraphicFramePr>
          <p:cNvPr id="4" name="Content Placeholder 3"/>
          <p:cNvGraphicFramePr>
            <a:graphicFrameLocks/>
          </p:cNvGraphicFramePr>
          <p:nvPr>
            <p:extLst>
              <p:ext uri="{D42A27DB-BD31-4B8C-83A1-F6EECF244321}">
                <p14:modId xmlns:p14="http://schemas.microsoft.com/office/powerpoint/2010/main" val="1965893202"/>
              </p:ext>
            </p:extLst>
          </p:nvPr>
        </p:nvGraphicFramePr>
        <p:xfrm>
          <a:off x="1038225" y="1959840"/>
          <a:ext cx="7352147" cy="1902257"/>
        </p:xfrm>
        <a:graphic>
          <a:graphicData uri="http://schemas.openxmlformats.org/drawingml/2006/table">
            <a:tbl>
              <a:tblPr firstRow="1" bandRow="1">
                <a:tableStyleId>{BDBED569-4797-4DF1-A0F4-6AAB3CD982D8}</a:tableStyleId>
              </a:tblPr>
              <a:tblGrid>
                <a:gridCol w="517239">
                  <a:extLst>
                    <a:ext uri="{9D8B030D-6E8A-4147-A177-3AD203B41FA5}">
                      <a16:colId xmlns:a16="http://schemas.microsoft.com/office/drawing/2014/main" val="3381451955"/>
                    </a:ext>
                  </a:extLst>
                </a:gridCol>
                <a:gridCol w="1265381">
                  <a:extLst>
                    <a:ext uri="{9D8B030D-6E8A-4147-A177-3AD203B41FA5}">
                      <a16:colId xmlns:a16="http://schemas.microsoft.com/office/drawing/2014/main" val="2327642491"/>
                    </a:ext>
                  </a:extLst>
                </a:gridCol>
                <a:gridCol w="1764146">
                  <a:extLst>
                    <a:ext uri="{9D8B030D-6E8A-4147-A177-3AD203B41FA5}">
                      <a16:colId xmlns:a16="http://schemas.microsoft.com/office/drawing/2014/main" val="617852971"/>
                    </a:ext>
                  </a:extLst>
                </a:gridCol>
                <a:gridCol w="3805381">
                  <a:extLst>
                    <a:ext uri="{9D8B030D-6E8A-4147-A177-3AD203B41FA5}">
                      <a16:colId xmlns:a16="http://schemas.microsoft.com/office/drawing/2014/main" val="2485643054"/>
                    </a:ext>
                  </a:extLst>
                </a:gridCol>
              </a:tblGrid>
              <a:tr h="469475">
                <a:tc>
                  <a:txBody>
                    <a:bodyPr/>
                    <a:lstStyle/>
                    <a:p>
                      <a:endParaRPr lang="en-US" sz="2000" dirty="0">
                        <a:solidFill>
                          <a:schemeClr val="bg1"/>
                        </a:solidFill>
                        <a:latin typeface="Calibri" panose="020F0502020204030204" pitchFamily="34" charset="0"/>
                        <a:cs typeface="Calibri" panose="020F0502020204030204" pitchFamily="34" charset="0"/>
                      </a:endParaRPr>
                    </a:p>
                  </a:txBody>
                  <a:tcPr anchor="ctr">
                    <a:solidFill>
                      <a:srgbClr val="002060"/>
                    </a:solidFill>
                  </a:tcPr>
                </a:tc>
                <a:tc>
                  <a:txBody>
                    <a:bodyPr/>
                    <a:lstStyle/>
                    <a:p>
                      <a:r>
                        <a:rPr lang="en-US" sz="2000" dirty="0" smtClean="0">
                          <a:solidFill>
                            <a:schemeClr val="bg1"/>
                          </a:solidFill>
                        </a:rPr>
                        <a:t>Parish</a:t>
                      </a:r>
                      <a:endParaRPr lang="en-US" sz="2000" dirty="0">
                        <a:solidFill>
                          <a:schemeClr val="bg1"/>
                        </a:solidFill>
                        <a:latin typeface="Calibri" panose="020F0502020204030204" pitchFamily="34" charset="0"/>
                        <a:cs typeface="Calibri" panose="020F0502020204030204" pitchFamily="34" charset="0"/>
                      </a:endParaRPr>
                    </a:p>
                  </a:txBody>
                  <a:tcPr anchor="ctr">
                    <a:solidFill>
                      <a:srgbClr val="002060"/>
                    </a:solidFill>
                  </a:tcPr>
                </a:tc>
                <a:tc>
                  <a:txBody>
                    <a:bodyPr/>
                    <a:lstStyle/>
                    <a:p>
                      <a:r>
                        <a:rPr lang="en-US" sz="2000" dirty="0" smtClean="0">
                          <a:solidFill>
                            <a:schemeClr val="bg1"/>
                          </a:solidFill>
                        </a:rPr>
                        <a:t>Gender/Age</a:t>
                      </a:r>
                      <a:endParaRPr lang="en-US" sz="2000" dirty="0">
                        <a:solidFill>
                          <a:schemeClr val="bg1"/>
                        </a:solidFill>
                        <a:latin typeface="Calibri" panose="020F0502020204030204" pitchFamily="34" charset="0"/>
                        <a:cs typeface="Calibri" panose="020F0502020204030204" pitchFamily="34" charset="0"/>
                      </a:endParaRPr>
                    </a:p>
                  </a:txBody>
                  <a:tcPr anchor="ctr">
                    <a:solidFill>
                      <a:srgbClr val="002060"/>
                    </a:solidFill>
                  </a:tcPr>
                </a:tc>
                <a:tc>
                  <a:txBody>
                    <a:bodyPr/>
                    <a:lstStyle/>
                    <a:p>
                      <a:r>
                        <a:rPr lang="en-US" sz="2000" dirty="0" smtClean="0">
                          <a:solidFill>
                            <a:schemeClr val="bg1"/>
                          </a:solidFill>
                        </a:rPr>
                        <a:t>Details</a:t>
                      </a:r>
                      <a:endParaRPr lang="en-US" sz="2000" dirty="0">
                        <a:solidFill>
                          <a:schemeClr val="bg1"/>
                        </a:solidFill>
                        <a:latin typeface="Calibri" panose="020F0502020204030204" pitchFamily="34" charset="0"/>
                        <a:cs typeface="Calibri" panose="020F0502020204030204" pitchFamily="34" charset="0"/>
                      </a:endParaRPr>
                    </a:p>
                  </a:txBody>
                  <a:tcPr anchor="ctr">
                    <a:solidFill>
                      <a:srgbClr val="002060"/>
                    </a:solidFill>
                  </a:tcPr>
                </a:tc>
                <a:extLst>
                  <a:ext uri="{0D108BD9-81ED-4DB2-BD59-A6C34878D82A}">
                    <a16:rowId xmlns:a16="http://schemas.microsoft.com/office/drawing/2014/main" val="637440949"/>
                  </a:ext>
                </a:extLst>
              </a:tr>
              <a:tr h="477594">
                <a:tc>
                  <a:txBody>
                    <a:bodyPr/>
                    <a:lstStyle/>
                    <a:p>
                      <a:pPr algn="ctr"/>
                      <a:r>
                        <a:rPr lang="en-US" sz="1600" dirty="0" smtClean="0"/>
                        <a:t>1</a:t>
                      </a:r>
                      <a:endParaRPr lang="en-US" sz="1600" dirty="0" smtClean="0">
                        <a:solidFill>
                          <a:schemeClr val="tx1">
                            <a:lumMod val="95000"/>
                            <a:lumOff val="5000"/>
                          </a:schemeClr>
                        </a:solidFill>
                        <a:latin typeface="Calibri" panose="020F0502020204030204" pitchFamily="34" charset="0"/>
                        <a:cs typeface="Calibri" panose="020F0502020204030204" pitchFamily="34" charset="0"/>
                      </a:endParaRPr>
                    </a:p>
                  </a:txBody>
                  <a:tcPr anchor="ctr"/>
                </a:tc>
                <a:tc>
                  <a:txBody>
                    <a:bodyPr/>
                    <a:lstStyle/>
                    <a:p>
                      <a:pPr marL="0" marR="0">
                        <a:lnSpc>
                          <a:spcPct val="107000"/>
                        </a:lnSpc>
                        <a:spcBef>
                          <a:spcPts val="0"/>
                        </a:spcBef>
                        <a:spcAft>
                          <a:spcPts val="0"/>
                        </a:spcAft>
                      </a:pPr>
                      <a:endParaRPr lang="en-US"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0" marR="0">
                        <a:lnSpc>
                          <a:spcPct val="107000"/>
                        </a:lnSpc>
                        <a:spcBef>
                          <a:spcPts val="0"/>
                        </a:spcBef>
                        <a:spcAft>
                          <a:spcPts val="0"/>
                        </a:spcAft>
                      </a:pPr>
                      <a:endParaRPr lang="en-US"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0" marR="0">
                        <a:lnSpc>
                          <a:spcPct val="107000"/>
                        </a:lnSpc>
                        <a:spcBef>
                          <a:spcPts val="0"/>
                        </a:spcBef>
                        <a:spcAft>
                          <a:spcPts val="0"/>
                        </a:spcAft>
                      </a:pPr>
                      <a:endParaRPr lang="en-US"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46379619"/>
                  </a:ext>
                </a:extLst>
              </a:tr>
              <a:tr h="477594">
                <a:tc>
                  <a:txBody>
                    <a:bodyPr/>
                    <a:lstStyle/>
                    <a:p>
                      <a:pPr algn="ctr"/>
                      <a:r>
                        <a:rPr lang="en-US" sz="1600" dirty="0" smtClean="0"/>
                        <a:t>2</a:t>
                      </a:r>
                      <a:endParaRPr lang="en-US" sz="1600" dirty="0">
                        <a:solidFill>
                          <a:schemeClr val="tx1">
                            <a:lumMod val="95000"/>
                            <a:lumOff val="5000"/>
                          </a:schemeClr>
                        </a:solidFill>
                        <a:latin typeface="Calibri" panose="020F0502020204030204" pitchFamily="34" charset="0"/>
                        <a:cs typeface="Calibri" panose="020F0502020204030204" pitchFamily="34" charset="0"/>
                      </a:endParaRPr>
                    </a:p>
                  </a:txBody>
                  <a:tcPr anchor="ctr"/>
                </a:tc>
                <a:tc>
                  <a:txBody>
                    <a:bodyPr/>
                    <a:lstStyle/>
                    <a:p>
                      <a:pPr marL="0" marR="0">
                        <a:lnSpc>
                          <a:spcPct val="107000"/>
                        </a:lnSpc>
                        <a:spcBef>
                          <a:spcPts val="0"/>
                        </a:spcBef>
                        <a:spcAft>
                          <a:spcPts val="0"/>
                        </a:spcAft>
                      </a:pPr>
                      <a:endParaRPr lang="en-US"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0" marR="0">
                        <a:lnSpc>
                          <a:spcPct val="107000"/>
                        </a:lnSpc>
                        <a:spcBef>
                          <a:spcPts val="0"/>
                        </a:spcBef>
                        <a:spcAft>
                          <a:spcPts val="0"/>
                        </a:spcAft>
                      </a:pPr>
                      <a:endParaRPr lang="en-US"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0" marR="0">
                        <a:lnSpc>
                          <a:spcPct val="107000"/>
                        </a:lnSpc>
                        <a:spcBef>
                          <a:spcPts val="0"/>
                        </a:spcBef>
                        <a:spcAft>
                          <a:spcPts val="0"/>
                        </a:spcAft>
                      </a:pPr>
                      <a:endParaRPr lang="en-US"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969265473"/>
                  </a:ext>
                </a:extLst>
              </a:tr>
              <a:tr h="477594">
                <a:tc>
                  <a:txBody>
                    <a:bodyPr/>
                    <a:lstStyle/>
                    <a:p>
                      <a:pPr algn="ctr"/>
                      <a:r>
                        <a:rPr lang="en-US" sz="1600" dirty="0" smtClean="0"/>
                        <a:t>3</a:t>
                      </a:r>
                      <a:endParaRPr lang="en-US" sz="1600" dirty="0">
                        <a:solidFill>
                          <a:schemeClr val="tx1">
                            <a:lumMod val="95000"/>
                            <a:lumOff val="5000"/>
                          </a:schemeClr>
                        </a:solidFill>
                        <a:latin typeface="Calibri" panose="020F0502020204030204" pitchFamily="34" charset="0"/>
                        <a:cs typeface="Calibri" panose="020F0502020204030204" pitchFamily="34" charset="0"/>
                      </a:endParaRPr>
                    </a:p>
                  </a:txBody>
                  <a:tcPr anchor="ctr"/>
                </a:tc>
                <a:tc>
                  <a:txBody>
                    <a:bodyPr/>
                    <a:lstStyle/>
                    <a:p>
                      <a:pPr marL="0" marR="0">
                        <a:lnSpc>
                          <a:spcPct val="107000"/>
                        </a:lnSpc>
                        <a:spcBef>
                          <a:spcPts val="0"/>
                        </a:spcBef>
                        <a:spcAft>
                          <a:spcPts val="0"/>
                        </a:spcAft>
                      </a:pPr>
                      <a:endParaRPr lang="en-US"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0" marR="0">
                        <a:lnSpc>
                          <a:spcPct val="107000"/>
                        </a:lnSpc>
                        <a:spcBef>
                          <a:spcPts val="0"/>
                        </a:spcBef>
                        <a:spcAft>
                          <a:spcPts val="0"/>
                        </a:spcAft>
                      </a:pPr>
                      <a:endParaRPr lang="en-US"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44450" marR="44450" marT="0" marB="0" anchor="ctr"/>
                </a:tc>
                <a:tc>
                  <a:txBody>
                    <a:bodyPr/>
                    <a:lstStyle/>
                    <a:p>
                      <a:pPr marL="0" marR="0">
                        <a:lnSpc>
                          <a:spcPct val="107000"/>
                        </a:lnSpc>
                        <a:spcBef>
                          <a:spcPts val="0"/>
                        </a:spcBef>
                        <a:spcAft>
                          <a:spcPts val="0"/>
                        </a:spcAft>
                      </a:pPr>
                      <a:endParaRPr lang="en-US" sz="1600" dirty="0">
                        <a:solidFill>
                          <a:schemeClr val="tx1">
                            <a:lumMod val="95000"/>
                            <a:lumOff val="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2668393154"/>
                  </a:ext>
                </a:extLst>
              </a:tr>
            </a:tbl>
          </a:graphicData>
        </a:graphic>
      </p:graphicFrame>
    </p:spTree>
    <p:extLst>
      <p:ext uri="{BB962C8B-B14F-4D97-AF65-F5344CB8AC3E}">
        <p14:creationId xmlns:p14="http://schemas.microsoft.com/office/powerpoint/2010/main" val="522731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t>
            </a:r>
            <a:r>
              <a:rPr lang="en-US" dirty="0"/>
              <a:t>Outages </a:t>
            </a:r>
            <a:r>
              <a:rPr lang="en-US" dirty="0" smtClean="0"/>
              <a:t/>
            </a:r>
            <a:br>
              <a:rPr lang="en-US" dirty="0" smtClean="0"/>
            </a:br>
            <a:r>
              <a:rPr lang="en-US" dirty="0" smtClean="0"/>
              <a:t>&amp; </a:t>
            </a:r>
            <a:r>
              <a:rPr lang="en-US" dirty="0"/>
              <a:t>Boil Water Advisories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21605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3920"/>
            <a:ext cx="10515600" cy="806768"/>
          </a:xfrm>
        </p:spPr>
        <p:txBody>
          <a:bodyPr>
            <a:normAutofit/>
          </a:bodyPr>
          <a:lstStyle/>
          <a:p>
            <a:r>
              <a:rPr lang="en-US" dirty="0" smtClean="0"/>
              <a:t>Parish Health Unit (PHU) Closures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0978453"/>
              </p:ext>
            </p:extLst>
          </p:nvPr>
        </p:nvGraphicFramePr>
        <p:xfrm>
          <a:off x="838200" y="2454434"/>
          <a:ext cx="3057506" cy="1097280"/>
        </p:xfrm>
        <a:graphic>
          <a:graphicData uri="http://schemas.openxmlformats.org/drawingml/2006/table">
            <a:tbl>
              <a:tblPr firstRow="1" firstCol="1" bandRow="1"/>
              <a:tblGrid>
                <a:gridCol w="3057506">
                  <a:extLst>
                    <a:ext uri="{9D8B030D-6E8A-4147-A177-3AD203B41FA5}">
                      <a16:colId xmlns:a16="http://schemas.microsoft.com/office/drawing/2014/main" val="1367802748"/>
                    </a:ext>
                  </a:extLst>
                </a:gridCol>
              </a:tblGrid>
              <a:tr h="0">
                <a:tc>
                  <a:txBody>
                    <a:bodyPr/>
                    <a:lstStyle/>
                    <a:p>
                      <a:pPr marL="0" marR="0">
                        <a:spcBef>
                          <a:spcPts val="0"/>
                        </a:spcBef>
                        <a:spcAft>
                          <a:spcPts val="0"/>
                        </a:spcAft>
                      </a:pPr>
                      <a:r>
                        <a:rPr lang="en-US" sz="2400" b="1" dirty="0">
                          <a:solidFill>
                            <a:schemeClr val="bg1"/>
                          </a:solidFill>
                          <a:effectLst/>
                          <a:latin typeface="+mj-lt"/>
                          <a:ea typeface="Calibri" panose="020F0502020204030204" pitchFamily="34" charset="0"/>
                        </a:rPr>
                        <a:t>Weather-Related Closures</a:t>
                      </a:r>
                      <a:endParaRPr lang="en-US" sz="2400" dirty="0">
                        <a:solidFill>
                          <a:schemeClr val="bg1"/>
                        </a:solidFill>
                        <a:effectLst/>
                        <a:latin typeface="+mj-lt"/>
                        <a:ea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2060"/>
                    </a:solidFill>
                  </a:tcPr>
                </a:tc>
                <a:extLst>
                  <a:ext uri="{0D108BD9-81ED-4DB2-BD59-A6C34878D82A}">
                    <a16:rowId xmlns:a16="http://schemas.microsoft.com/office/drawing/2014/main" val="2489952949"/>
                  </a:ext>
                </a:extLst>
              </a:tr>
              <a:tr h="0">
                <a:tc>
                  <a:txBody>
                    <a:bodyPr/>
                    <a:lstStyle/>
                    <a:p>
                      <a:pPr marL="0" marR="0">
                        <a:spcBef>
                          <a:spcPts val="0"/>
                        </a:spcBef>
                        <a:spcAft>
                          <a:spcPts val="0"/>
                        </a:spcAft>
                      </a:pPr>
                      <a:r>
                        <a:rPr lang="en-US" sz="2400" dirty="0" smtClean="0">
                          <a:effectLst/>
                          <a:latin typeface="+mj-lt"/>
                          <a:ea typeface="Calibri" panose="020F0502020204030204" pitchFamily="34" charset="0"/>
                        </a:rPr>
                        <a:t>0</a:t>
                      </a:r>
                      <a:endParaRPr lang="en-US" sz="2400" dirty="0">
                        <a:effectLst/>
                        <a:latin typeface="+mj-lt"/>
                        <a:ea typeface="Calibri" panose="020F050202020403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049048066"/>
                  </a:ext>
                </a:extLst>
              </a:tr>
            </a:tbl>
          </a:graphicData>
        </a:graphic>
      </p:graphicFrame>
      <p:sp>
        <p:nvSpPr>
          <p:cNvPr id="3" name="Rectangle 2"/>
          <p:cNvSpPr/>
          <p:nvPr/>
        </p:nvSpPr>
        <p:spPr>
          <a:xfrm>
            <a:off x="838200" y="1775738"/>
            <a:ext cx="3286477" cy="400110"/>
          </a:xfrm>
          <a:prstGeom prst="rect">
            <a:avLst/>
          </a:prstGeom>
        </p:spPr>
        <p:txBody>
          <a:bodyPr wrap="none">
            <a:spAutoFit/>
          </a:bodyPr>
          <a:lstStyle/>
          <a:p>
            <a:r>
              <a:rPr lang="en-US" sz="2000" dirty="0" smtClean="0">
                <a:solidFill>
                  <a:schemeClr val="tx1">
                    <a:lumMod val="50000"/>
                    <a:lumOff val="50000"/>
                  </a:schemeClr>
                </a:solidFill>
              </a:rPr>
              <a:t>As of 1/14/2024 at 2:30 </a:t>
            </a:r>
            <a:r>
              <a:rPr lang="en-US" sz="2000" dirty="0">
                <a:solidFill>
                  <a:schemeClr val="tx1">
                    <a:lumMod val="50000"/>
                    <a:lumOff val="50000"/>
                  </a:schemeClr>
                </a:solidFill>
                <a:sym typeface="Wingdings" panose="05000000000000000000" pitchFamily="2" charset="2"/>
              </a:rPr>
              <a:t>P</a:t>
            </a:r>
            <a:r>
              <a:rPr lang="en-US" sz="2000" dirty="0" smtClean="0">
                <a:solidFill>
                  <a:schemeClr val="tx1">
                    <a:lumMod val="50000"/>
                    <a:lumOff val="50000"/>
                  </a:schemeClr>
                </a:solidFill>
                <a:sym typeface="Wingdings" panose="05000000000000000000" pitchFamily="2" charset="2"/>
              </a:rPr>
              <a:t>M</a:t>
            </a:r>
            <a:endParaRPr lang="en-US" sz="2000" dirty="0"/>
          </a:p>
        </p:txBody>
      </p:sp>
      <p:sp>
        <p:nvSpPr>
          <p:cNvPr id="6" name="Google Shape;77;g2accaf1cf27_0_55"/>
          <p:cNvSpPr txBox="1"/>
          <p:nvPr/>
        </p:nvSpPr>
        <p:spPr>
          <a:xfrm>
            <a:off x="773040" y="3861078"/>
            <a:ext cx="4652400" cy="546300"/>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prstClr val="black"/>
              </a:buClr>
              <a:buSzPts val="2000"/>
              <a:buFont typeface="Corbel"/>
              <a:buNone/>
              <a:tabLst/>
              <a:defRPr/>
            </a:pPr>
            <a:r>
              <a:rPr kumimoji="0" lang="en-US" sz="2000" b="0" i="0" u="none" strike="noStrike" kern="0" cap="none" spc="0" normalizeH="0" baseline="0" noProof="0" dirty="0" smtClean="0">
                <a:ln>
                  <a:noFill/>
                </a:ln>
                <a:effectLst/>
                <a:uLnTx/>
                <a:uFillTx/>
                <a:latin typeface="Corbel"/>
                <a:ea typeface="Corbel"/>
                <a:cs typeface="Corbel"/>
                <a:sym typeface="Corbel"/>
              </a:rPr>
              <a:t>PHUs</a:t>
            </a:r>
            <a:r>
              <a:rPr kumimoji="0" lang="en-US" sz="2000" b="0" i="0" u="none" strike="noStrike" kern="0" cap="none" spc="0" normalizeH="0" noProof="0" dirty="0" smtClean="0">
                <a:ln>
                  <a:noFill/>
                </a:ln>
                <a:effectLst/>
                <a:uLnTx/>
                <a:uFillTx/>
                <a:latin typeface="Corbel"/>
                <a:ea typeface="Corbel"/>
                <a:cs typeface="Corbel"/>
                <a:sym typeface="Corbel"/>
              </a:rPr>
              <a:t> are closed on Sundays.</a:t>
            </a:r>
            <a:endParaRPr kumimoji="0" sz="2000" b="0" i="0" u="none" strike="noStrike" kern="0" cap="none" spc="0" normalizeH="0" baseline="0" noProof="0" dirty="0">
              <a:ln>
                <a:noFill/>
              </a:ln>
              <a:effectLst/>
              <a:uLnTx/>
              <a:uFillTx/>
              <a:latin typeface="Corbel"/>
              <a:ea typeface="Corbel"/>
              <a:cs typeface="Corbel"/>
              <a:sym typeface="Corbel"/>
            </a:endParaRPr>
          </a:p>
        </p:txBody>
      </p:sp>
    </p:spTree>
    <p:extLst>
      <p:ext uri="{BB962C8B-B14F-4D97-AF65-F5344CB8AC3E}">
        <p14:creationId xmlns:p14="http://schemas.microsoft.com/office/powerpoint/2010/main" val="1427480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600" dirty="0" smtClean="0"/>
              <a:t>Cold </a:t>
            </a:r>
            <a:r>
              <a:rPr lang="en-US" sz="3600" dirty="0"/>
              <a:t>Weather &amp; </a:t>
            </a:r>
            <a:r>
              <a:rPr lang="en-US" sz="3600" dirty="0" smtClean="0"/>
              <a:t>Winter Update </a:t>
            </a:r>
            <a:r>
              <a:rPr lang="en-US" sz="4000" dirty="0" smtClean="0"/>
              <a:t/>
            </a:r>
            <a:br>
              <a:rPr lang="en-US" sz="4000" dirty="0" smtClean="0"/>
            </a:br>
            <a:r>
              <a:rPr lang="en-US" sz="2000" b="0" dirty="0" smtClean="0">
                <a:solidFill>
                  <a:schemeClr val="tx1">
                    <a:lumMod val="50000"/>
                    <a:lumOff val="50000"/>
                  </a:schemeClr>
                </a:solidFill>
              </a:rPr>
              <a:t>Jan 14th</a:t>
            </a:r>
            <a:r>
              <a:rPr lang="en-US" sz="2000" b="0" dirty="0">
                <a:solidFill>
                  <a:schemeClr val="tx1">
                    <a:lumMod val="50000"/>
                    <a:lumOff val="50000"/>
                  </a:schemeClr>
                </a:solidFill>
              </a:rPr>
              <a:t>, 2024: </a:t>
            </a:r>
            <a:r>
              <a:rPr lang="en-US" sz="2000" b="0" dirty="0" smtClean="0">
                <a:solidFill>
                  <a:schemeClr val="tx1">
                    <a:lumMod val="50000"/>
                    <a:lumOff val="50000"/>
                  </a:schemeClr>
                </a:solidFill>
              </a:rPr>
              <a:t>8:09 AM </a:t>
            </a:r>
            <a:r>
              <a:rPr lang="en-US" sz="2000" b="0" dirty="0">
                <a:solidFill>
                  <a:schemeClr val="tx1">
                    <a:lumMod val="50000"/>
                    <a:lumOff val="50000"/>
                  </a:schemeClr>
                </a:solidFill>
              </a:rPr>
              <a:t>CST</a:t>
            </a:r>
            <a:endParaRPr lang="en-US" sz="4000" b="0" dirty="0">
              <a:solidFill>
                <a:schemeClr val="tx1">
                  <a:lumMod val="50000"/>
                  <a:lumOff val="50000"/>
                </a:schemeClr>
              </a:solidFill>
            </a:endParaRPr>
          </a:p>
        </p:txBody>
      </p:sp>
      <p:pic>
        <p:nvPicPr>
          <p:cNvPr id="2050" name="Picture 2" descr="Slid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36073"/>
            <a:ext cx="105156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774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600" dirty="0" smtClean="0"/>
              <a:t>Cold </a:t>
            </a:r>
            <a:r>
              <a:rPr lang="en-US" sz="3600" dirty="0"/>
              <a:t>Weather &amp; </a:t>
            </a:r>
            <a:r>
              <a:rPr lang="en-US" sz="3600" dirty="0" smtClean="0"/>
              <a:t>Winter Update </a:t>
            </a:r>
            <a:r>
              <a:rPr lang="en-US" sz="4000" dirty="0" smtClean="0"/>
              <a:t/>
            </a:r>
            <a:br>
              <a:rPr lang="en-US" sz="4000" dirty="0" smtClean="0"/>
            </a:br>
            <a:r>
              <a:rPr lang="en-US" sz="2000" b="0" dirty="0" smtClean="0">
                <a:solidFill>
                  <a:schemeClr val="tx1">
                    <a:lumMod val="50000"/>
                    <a:lumOff val="50000"/>
                  </a:schemeClr>
                </a:solidFill>
              </a:rPr>
              <a:t>Jan 14th</a:t>
            </a:r>
            <a:r>
              <a:rPr lang="en-US" sz="2000" b="0" dirty="0">
                <a:solidFill>
                  <a:schemeClr val="tx1">
                    <a:lumMod val="50000"/>
                    <a:lumOff val="50000"/>
                  </a:schemeClr>
                </a:solidFill>
              </a:rPr>
              <a:t>, 2024: </a:t>
            </a:r>
            <a:r>
              <a:rPr lang="en-US" sz="2000" b="0" dirty="0" smtClean="0">
                <a:solidFill>
                  <a:schemeClr val="tx1">
                    <a:lumMod val="50000"/>
                    <a:lumOff val="50000"/>
                  </a:schemeClr>
                </a:solidFill>
              </a:rPr>
              <a:t>8:09 AM </a:t>
            </a:r>
            <a:r>
              <a:rPr lang="en-US" sz="2000" b="0" dirty="0">
                <a:solidFill>
                  <a:schemeClr val="tx1">
                    <a:lumMod val="50000"/>
                    <a:lumOff val="50000"/>
                  </a:schemeClr>
                </a:solidFill>
              </a:rPr>
              <a:t>CST</a:t>
            </a:r>
            <a:endParaRPr lang="en-US" sz="4000" b="0" dirty="0">
              <a:solidFill>
                <a:schemeClr val="tx1">
                  <a:lumMod val="50000"/>
                  <a:lumOff val="50000"/>
                </a:schemeClr>
              </a:solidFill>
            </a:endParaRPr>
          </a:p>
        </p:txBody>
      </p:sp>
      <p:pic>
        <p:nvPicPr>
          <p:cNvPr id="3074" name="Picture 2" descr="Slid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136073"/>
            <a:ext cx="10515601"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36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3600" dirty="0" smtClean="0"/>
              <a:t>Cold </a:t>
            </a:r>
            <a:r>
              <a:rPr lang="en-US" sz="3600" dirty="0"/>
              <a:t>Weather &amp; </a:t>
            </a:r>
            <a:r>
              <a:rPr lang="en-US" sz="3600" dirty="0" smtClean="0"/>
              <a:t>Winter Update </a:t>
            </a:r>
            <a:r>
              <a:rPr lang="en-US" sz="4000" dirty="0" smtClean="0"/>
              <a:t/>
            </a:r>
            <a:br>
              <a:rPr lang="en-US" sz="4000" dirty="0" smtClean="0"/>
            </a:br>
            <a:r>
              <a:rPr lang="en-US" sz="2000" b="0" dirty="0" smtClean="0">
                <a:solidFill>
                  <a:schemeClr val="tx1">
                    <a:lumMod val="50000"/>
                    <a:lumOff val="50000"/>
                  </a:schemeClr>
                </a:solidFill>
              </a:rPr>
              <a:t>Jan 14th</a:t>
            </a:r>
            <a:r>
              <a:rPr lang="en-US" sz="2000" b="0" dirty="0">
                <a:solidFill>
                  <a:schemeClr val="tx1">
                    <a:lumMod val="50000"/>
                    <a:lumOff val="50000"/>
                  </a:schemeClr>
                </a:solidFill>
              </a:rPr>
              <a:t>, 2024: </a:t>
            </a:r>
            <a:r>
              <a:rPr lang="en-US" sz="2000" b="0" dirty="0" smtClean="0">
                <a:solidFill>
                  <a:schemeClr val="tx1">
                    <a:lumMod val="50000"/>
                    <a:lumOff val="50000"/>
                  </a:schemeClr>
                </a:solidFill>
              </a:rPr>
              <a:t>8:09 AM </a:t>
            </a:r>
            <a:r>
              <a:rPr lang="en-US" sz="2000" b="0" dirty="0">
                <a:solidFill>
                  <a:schemeClr val="tx1">
                    <a:lumMod val="50000"/>
                    <a:lumOff val="50000"/>
                  </a:schemeClr>
                </a:solidFill>
              </a:rPr>
              <a:t>CST</a:t>
            </a:r>
            <a:endParaRPr lang="en-US" sz="4000" b="0" dirty="0">
              <a:solidFill>
                <a:schemeClr val="tx1">
                  <a:lumMod val="50000"/>
                  <a:lumOff val="50000"/>
                </a:schemeClr>
              </a:solidFill>
            </a:endParaRPr>
          </a:p>
        </p:txBody>
      </p:sp>
      <p:pic>
        <p:nvPicPr>
          <p:cNvPr id="4098" name="imageSelected0" descr="Slid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8" y="1136073"/>
            <a:ext cx="10515602"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687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Road/Lane Closures</a:t>
            </a:r>
            <a:br>
              <a:rPr lang="en-US" dirty="0" smtClean="0"/>
            </a:br>
            <a:r>
              <a:rPr lang="en-US" sz="2000" b="0" dirty="0">
                <a:solidFill>
                  <a:schemeClr val="tx1">
                    <a:lumMod val="50000"/>
                    <a:lumOff val="50000"/>
                  </a:schemeClr>
                </a:solidFill>
              </a:rPr>
              <a:t>Sunday, January 14, 2024 </a:t>
            </a:r>
            <a:r>
              <a:rPr lang="en-US" sz="2000" b="0" dirty="0" smtClean="0">
                <a:solidFill>
                  <a:schemeClr val="tx1">
                    <a:lumMod val="50000"/>
                    <a:lumOff val="50000"/>
                  </a:schemeClr>
                </a:solidFill>
              </a:rPr>
              <a:t>1:05 </a:t>
            </a:r>
            <a:r>
              <a:rPr lang="en-US" sz="2000" b="0" dirty="0">
                <a:solidFill>
                  <a:schemeClr val="tx1">
                    <a:lumMod val="50000"/>
                    <a:lumOff val="50000"/>
                  </a:schemeClr>
                </a:solidFill>
              </a:rPr>
              <a:t>P</a:t>
            </a:r>
            <a:r>
              <a:rPr lang="en-US" sz="2000" b="0" dirty="0" smtClean="0">
                <a:solidFill>
                  <a:schemeClr val="tx1">
                    <a:lumMod val="50000"/>
                    <a:lumOff val="50000"/>
                  </a:schemeClr>
                </a:solidFill>
              </a:rPr>
              <a:t>M</a:t>
            </a:r>
            <a:endParaRPr lang="en-US" sz="3200" b="0" dirty="0">
              <a:solidFill>
                <a:schemeClr val="tx1">
                  <a:lumMod val="50000"/>
                  <a:lumOff val="50000"/>
                </a:schemeClr>
              </a:solidFill>
            </a:endParaRPr>
          </a:p>
        </p:txBody>
      </p:sp>
      <p:sp>
        <p:nvSpPr>
          <p:cNvPr id="3" name="Content Placeholder 2"/>
          <p:cNvSpPr>
            <a:spLocks noGrp="1"/>
          </p:cNvSpPr>
          <p:nvPr>
            <p:ph idx="1"/>
          </p:nvPr>
        </p:nvSpPr>
        <p:spPr>
          <a:xfrm>
            <a:off x="838200" y="1690687"/>
            <a:ext cx="10515600" cy="4486275"/>
          </a:xfrm>
        </p:spPr>
        <p:txBody>
          <a:bodyPr>
            <a:normAutofit/>
          </a:bodyPr>
          <a:lstStyle/>
          <a:p>
            <a:pPr>
              <a:spcBef>
                <a:spcPts val="1800"/>
              </a:spcBef>
            </a:pPr>
            <a:r>
              <a:rPr lang="en-US" b="1" dirty="0" smtClean="0">
                <a:solidFill>
                  <a:srgbClr val="FF0000"/>
                </a:solidFill>
              </a:rPr>
              <a:t>Urban </a:t>
            </a:r>
            <a:r>
              <a:rPr lang="en-US" b="1" dirty="0">
                <a:solidFill>
                  <a:srgbClr val="FF0000"/>
                </a:solidFill>
              </a:rPr>
              <a:t>I-49 in Shreveport, Caddo </a:t>
            </a:r>
            <a:r>
              <a:rPr lang="en-US" b="1" dirty="0" smtClean="0">
                <a:solidFill>
                  <a:srgbClr val="FF0000"/>
                </a:solidFill>
              </a:rPr>
              <a:t>Parish</a:t>
            </a:r>
          </a:p>
          <a:p>
            <a:pPr lvl="1">
              <a:spcBef>
                <a:spcPts val="1800"/>
              </a:spcBef>
            </a:pPr>
            <a:r>
              <a:rPr lang="en-US" dirty="0"/>
              <a:t>The Louisiana Department of Transportation and Development advises motorists that urban I-49 in Shreveport, Caddo Parish is CLOSED effective immediately due to winter weather conditions. This closure affects both lanes of travel</a:t>
            </a:r>
            <a:r>
              <a:rPr lang="en-US" dirty="0" smtClean="0"/>
              <a:t>.</a:t>
            </a:r>
            <a:endParaRPr lang="en-US" dirty="0"/>
          </a:p>
          <a:p>
            <a:pPr lvl="1">
              <a:spcBef>
                <a:spcPts val="1800"/>
              </a:spcBef>
            </a:pPr>
            <a:r>
              <a:rPr lang="en-US" dirty="0" smtClean="0"/>
              <a:t>This </a:t>
            </a:r>
            <a:r>
              <a:rPr lang="en-US" dirty="0"/>
              <a:t>closure includes the northbound lanes of I-49 between LA 526 and I-20, as well as the southbound lanes from I-20 to LA 3132. Access will remain open from LA 3132 eastbound to I-49 southbound. The connector ramp from LA 3132 westbound to I-49 southbound will be closed</a:t>
            </a:r>
            <a:r>
              <a:rPr lang="en-US" dirty="0" smtClean="0"/>
              <a:t>.</a:t>
            </a:r>
          </a:p>
          <a:p>
            <a:pPr lvl="1">
              <a:spcBef>
                <a:spcPts val="1800"/>
              </a:spcBef>
            </a:pPr>
            <a:r>
              <a:rPr lang="en-US" dirty="0"/>
              <a:t>Alternate Route: US 71</a:t>
            </a:r>
          </a:p>
          <a:p>
            <a:pPr lvl="1">
              <a:spcBef>
                <a:spcPts val="1800"/>
              </a:spcBef>
            </a:pPr>
            <a:endParaRPr lang="en-US" dirty="0"/>
          </a:p>
          <a:p>
            <a:endParaRPr lang="en-US" dirty="0"/>
          </a:p>
          <a:p>
            <a:endParaRPr lang="en-US" dirty="0"/>
          </a:p>
        </p:txBody>
      </p:sp>
    </p:spTree>
    <p:extLst>
      <p:ext uri="{BB962C8B-B14F-4D97-AF65-F5344CB8AC3E}">
        <p14:creationId xmlns:p14="http://schemas.microsoft.com/office/powerpoint/2010/main" val="1710614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Road/Lane Closures</a:t>
            </a:r>
            <a:br>
              <a:rPr lang="en-US" dirty="0" smtClean="0"/>
            </a:br>
            <a:r>
              <a:rPr lang="en-US" sz="2000" b="0" dirty="0">
                <a:solidFill>
                  <a:schemeClr val="tx1">
                    <a:lumMod val="50000"/>
                    <a:lumOff val="50000"/>
                  </a:schemeClr>
                </a:solidFill>
              </a:rPr>
              <a:t>Sunday, January 14, 2024 </a:t>
            </a:r>
            <a:r>
              <a:rPr lang="en-US" sz="2000" b="0" dirty="0" smtClean="0">
                <a:solidFill>
                  <a:schemeClr val="tx1">
                    <a:lumMod val="50000"/>
                    <a:lumOff val="50000"/>
                  </a:schemeClr>
                </a:solidFill>
              </a:rPr>
              <a:t>4:40 </a:t>
            </a:r>
            <a:r>
              <a:rPr lang="en-US" sz="2000" b="0" dirty="0">
                <a:solidFill>
                  <a:schemeClr val="tx1">
                    <a:lumMod val="50000"/>
                    <a:lumOff val="50000"/>
                  </a:schemeClr>
                </a:solidFill>
              </a:rPr>
              <a:t>P</a:t>
            </a:r>
            <a:r>
              <a:rPr lang="en-US" sz="2000" b="0" dirty="0" smtClean="0">
                <a:solidFill>
                  <a:schemeClr val="tx1">
                    <a:lumMod val="50000"/>
                    <a:lumOff val="50000"/>
                  </a:schemeClr>
                </a:solidFill>
              </a:rPr>
              <a:t>M</a:t>
            </a:r>
            <a:endParaRPr lang="en-US" sz="3200" b="0" dirty="0">
              <a:solidFill>
                <a:schemeClr val="tx1">
                  <a:lumMod val="50000"/>
                  <a:lumOff val="50000"/>
                </a:schemeClr>
              </a:solidFill>
            </a:endParaRPr>
          </a:p>
        </p:txBody>
      </p:sp>
      <p:sp>
        <p:nvSpPr>
          <p:cNvPr id="3" name="Content Placeholder 2"/>
          <p:cNvSpPr>
            <a:spLocks noGrp="1"/>
          </p:cNvSpPr>
          <p:nvPr>
            <p:ph idx="1"/>
          </p:nvPr>
        </p:nvSpPr>
        <p:spPr>
          <a:xfrm>
            <a:off x="838200" y="1690687"/>
            <a:ext cx="10515600" cy="4486275"/>
          </a:xfrm>
        </p:spPr>
        <p:txBody>
          <a:bodyPr>
            <a:normAutofit lnSpcReduction="10000"/>
          </a:bodyPr>
          <a:lstStyle/>
          <a:p>
            <a:pPr>
              <a:spcBef>
                <a:spcPts val="1800"/>
              </a:spcBef>
            </a:pPr>
            <a:r>
              <a:rPr lang="en-US" b="1" dirty="0" smtClean="0">
                <a:solidFill>
                  <a:srgbClr val="FF0000"/>
                </a:solidFill>
              </a:rPr>
              <a:t>LA </a:t>
            </a:r>
            <a:r>
              <a:rPr lang="en-US" b="1" dirty="0">
                <a:solidFill>
                  <a:srgbClr val="FF0000"/>
                </a:solidFill>
              </a:rPr>
              <a:t>154 Bridge over Lake </a:t>
            </a:r>
            <a:r>
              <a:rPr lang="en-US" b="1" dirty="0" err="1">
                <a:solidFill>
                  <a:srgbClr val="FF0000"/>
                </a:solidFill>
              </a:rPr>
              <a:t>Bistineau</a:t>
            </a:r>
            <a:r>
              <a:rPr lang="en-US" b="1" dirty="0">
                <a:solidFill>
                  <a:srgbClr val="FF0000"/>
                </a:solidFill>
              </a:rPr>
              <a:t> in Bossier/Bienville </a:t>
            </a:r>
            <a:r>
              <a:rPr lang="en-US" b="1" dirty="0" smtClean="0">
                <a:solidFill>
                  <a:srgbClr val="FF0000"/>
                </a:solidFill>
              </a:rPr>
              <a:t>Parish</a:t>
            </a:r>
            <a:endParaRPr lang="en-US" b="1" dirty="0"/>
          </a:p>
          <a:p>
            <a:pPr lvl="1">
              <a:spcBef>
                <a:spcPts val="1800"/>
              </a:spcBef>
            </a:pPr>
            <a:r>
              <a:rPr lang="en-US" dirty="0"/>
              <a:t>The Louisiana Department of Transportation and Development advises motorists that the LA 154 over Lake </a:t>
            </a:r>
            <a:r>
              <a:rPr lang="en-US" dirty="0" err="1"/>
              <a:t>Bistineau</a:t>
            </a:r>
            <a:r>
              <a:rPr lang="en-US" dirty="0"/>
              <a:t> Bridge in Bossier/Bienville Parish is CLOSED effective immediately due to winter weather </a:t>
            </a:r>
            <a:r>
              <a:rPr lang="en-US" dirty="0" smtClean="0"/>
              <a:t>conditions.</a:t>
            </a:r>
          </a:p>
          <a:p>
            <a:pPr>
              <a:spcBef>
                <a:spcPts val="1800"/>
              </a:spcBef>
            </a:pPr>
            <a:r>
              <a:rPr lang="en-US" b="1" dirty="0" smtClean="0">
                <a:solidFill>
                  <a:srgbClr val="FF0000"/>
                </a:solidFill>
              </a:rPr>
              <a:t>Benton </a:t>
            </a:r>
            <a:r>
              <a:rPr lang="en-US" b="1" dirty="0">
                <a:solidFill>
                  <a:srgbClr val="FF0000"/>
                </a:solidFill>
              </a:rPr>
              <a:t>Road (LA 3) Overpass over KCS Railroad in Bossier </a:t>
            </a:r>
            <a:r>
              <a:rPr lang="en-US" b="1" dirty="0" smtClean="0">
                <a:solidFill>
                  <a:srgbClr val="FF0000"/>
                </a:solidFill>
              </a:rPr>
              <a:t>Parish</a:t>
            </a:r>
          </a:p>
          <a:p>
            <a:pPr lvl="1">
              <a:spcBef>
                <a:spcPts val="1800"/>
              </a:spcBef>
            </a:pPr>
            <a:r>
              <a:rPr lang="en-US" dirty="0"/>
              <a:t>The Louisiana Department of Transportation and Development advises motorists that the Benton Road (LA 3) overpass over the KCS railroad tracks in Bossier City is </a:t>
            </a:r>
            <a:r>
              <a:rPr lang="en-US" b="1" u="sng" dirty="0"/>
              <a:t>CLOSED</a:t>
            </a:r>
            <a:r>
              <a:rPr lang="en-US" dirty="0"/>
              <a:t> due to winter weather conditions, effective immediately</a:t>
            </a:r>
            <a:endParaRPr lang="en-US" b="1" dirty="0"/>
          </a:p>
          <a:p>
            <a:pPr>
              <a:spcBef>
                <a:spcPts val="1800"/>
              </a:spcBef>
            </a:pPr>
            <a:endParaRPr lang="en-US" b="1" dirty="0"/>
          </a:p>
          <a:p>
            <a:endParaRPr lang="en-US" dirty="0"/>
          </a:p>
        </p:txBody>
      </p:sp>
    </p:spTree>
    <p:extLst>
      <p:ext uri="{BB962C8B-B14F-4D97-AF65-F5344CB8AC3E}">
        <p14:creationId xmlns:p14="http://schemas.microsoft.com/office/powerpoint/2010/main" val="108126806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3FFED2959BA4FB4A1274CC9394D7A" ma:contentTypeVersion="16" ma:contentTypeDescription="Create a new document." ma:contentTypeScope="" ma:versionID="239abcec24e9f84d985c4cf61c15f58a">
  <xsd:schema xmlns:xsd="http://www.w3.org/2001/XMLSchema" xmlns:xs="http://www.w3.org/2001/XMLSchema" xmlns:p="http://schemas.microsoft.com/office/2006/metadata/properties" xmlns:ns2="3fed72a0-0cfd-4857-8073-ca28d65bc77b" xmlns:ns3="6db1a464-8cdb-42f2-b575-2e108a42afeb" targetNamespace="http://schemas.microsoft.com/office/2006/metadata/properties" ma:root="true" ma:fieldsID="c657430ab75c124673acd21af9e45fca" ns2:_="" ns3:_="">
    <xsd:import namespace="3fed72a0-0cfd-4857-8073-ca28d65bc77b"/>
    <xsd:import namespace="6db1a464-8cdb-42f2-b575-2e108a42af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ed72a0-0cfd-4857-8073-ca28d65bc7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e0e7d1d-937e-4d8c-8b92-f785a798119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b1a464-8cdb-42f2-b575-2e108a42afe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c11a111-cc54-41a0-887a-cd239767ac33}" ma:internalName="TaxCatchAll" ma:showField="CatchAllData" ma:web="6db1a464-8cdb-42f2-b575-2e108a42afe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2D3153-6F13-4856-B7A7-1BFFE15A359C}"/>
</file>

<file path=customXml/itemProps2.xml><?xml version="1.0" encoding="utf-8"?>
<ds:datastoreItem xmlns:ds="http://schemas.openxmlformats.org/officeDocument/2006/customXml" ds:itemID="{3F030B18-2947-4518-8551-8B67A0AC9615}"/>
</file>

<file path=docProps/app.xml><?xml version="1.0" encoding="utf-8"?>
<Properties xmlns="http://schemas.openxmlformats.org/officeDocument/2006/extended-properties" xmlns:vt="http://schemas.openxmlformats.org/officeDocument/2006/docPropsVTypes">
  <TotalTime>2767</TotalTime>
  <Words>3578</Words>
  <Application>Microsoft Office PowerPoint</Application>
  <PresentationFormat>Widescreen</PresentationFormat>
  <Paragraphs>548</Paragraphs>
  <Slides>43</Slides>
  <Notes>4</Notes>
  <HiddenSlides>10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Corbel</vt:lpstr>
      <vt:lpstr>Libre Franklin</vt:lpstr>
      <vt:lpstr>Times New Roman</vt:lpstr>
      <vt:lpstr>Wingdings</vt:lpstr>
      <vt:lpstr>Custom Design</vt:lpstr>
      <vt:lpstr>PowerPoint Presentation</vt:lpstr>
      <vt:lpstr>Incident Overview</vt:lpstr>
      <vt:lpstr>Emergency Declarations</vt:lpstr>
      <vt:lpstr>Cold Weather &amp; Winter Update  Jan 14th, 2024: 8:09 AM CST</vt:lpstr>
      <vt:lpstr>Cold Weather &amp; Winter Update  Jan 14th, 2024: 8:09 AM CST</vt:lpstr>
      <vt:lpstr>Cold Weather &amp; Winter Update  Jan 14th, 2024: 8:09 AM CST</vt:lpstr>
      <vt:lpstr>Cold Weather &amp; Winter Update  Jan 14th, 2024: 8:09 AM CST</vt:lpstr>
      <vt:lpstr>Road/Lane Closures Sunday, January 14, 2024 1:05 PM</vt:lpstr>
      <vt:lpstr>Road/Lane Closures Sunday, January 14, 2024 4:40 PM</vt:lpstr>
      <vt:lpstr>LDH EOC - Overview</vt:lpstr>
      <vt:lpstr>LDH EOC - Resource Requests </vt:lpstr>
      <vt:lpstr>Warming Centers – Region 1</vt:lpstr>
      <vt:lpstr>Warming Centers – Region 2</vt:lpstr>
      <vt:lpstr>Warming Centers – Region 3</vt:lpstr>
      <vt:lpstr>Warming Centers – Region 3 (cont.)</vt:lpstr>
      <vt:lpstr>Warming Centers – Region 4</vt:lpstr>
      <vt:lpstr>Warming Centers – Region 5</vt:lpstr>
      <vt:lpstr>Warming Centers – Region 6</vt:lpstr>
      <vt:lpstr>Warming Centers – Region 7</vt:lpstr>
      <vt:lpstr>Warming Centers – Region 8</vt:lpstr>
      <vt:lpstr>Warming Centers – Region 8</vt:lpstr>
      <vt:lpstr>Local Shelters – Region 4</vt:lpstr>
      <vt:lpstr>Local Shelters – Region 5</vt:lpstr>
      <vt:lpstr>Local Shelters – Region 6</vt:lpstr>
      <vt:lpstr>Local Shelters – Region 7</vt:lpstr>
      <vt:lpstr>Medical Needs Shelters (MNS)</vt:lpstr>
      <vt:lpstr>LDH Key Messages</vt:lpstr>
      <vt:lpstr>LDH Key Messages</vt:lpstr>
      <vt:lpstr>LDH Key Messages</vt:lpstr>
      <vt:lpstr>LDH Key Messages</vt:lpstr>
      <vt:lpstr>LDH Key Messages</vt:lpstr>
      <vt:lpstr>LDH Key Messages</vt:lpstr>
      <vt:lpstr>LDH Key Messages</vt:lpstr>
      <vt:lpstr>LDH Key Messages</vt:lpstr>
      <vt:lpstr>LDH Key Messages</vt:lpstr>
      <vt:lpstr>LDH Key Messages</vt:lpstr>
      <vt:lpstr>Dialysis Patient Assistance Hotlines</vt:lpstr>
      <vt:lpstr>Dialysis Patient Assistance Hotlines</vt:lpstr>
      <vt:lpstr>Resources</vt:lpstr>
      <vt:lpstr>Storm-Related Deaths</vt:lpstr>
      <vt:lpstr>Water Outages  &amp; Boil Water Advisories </vt:lpstr>
      <vt:lpstr>Parish Health Unit (PHU) Closures</vt:lpstr>
      <vt:lpstr>PowerPoint Presentation</vt:lpstr>
    </vt:vector>
  </TitlesOfParts>
  <Company>State of Louisiana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Sallie L. Guy</dc:creator>
  <cp:lastModifiedBy>Rosanne Prats</cp:lastModifiedBy>
  <cp:revision>42</cp:revision>
  <dcterms:created xsi:type="dcterms:W3CDTF">2024-01-08T19:08:43Z</dcterms:created>
  <dcterms:modified xsi:type="dcterms:W3CDTF">2024-01-15T02:10:00Z</dcterms:modified>
</cp:coreProperties>
</file>